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317" r:id="rId6"/>
    <p:sldId id="300" r:id="rId7"/>
    <p:sldId id="314" r:id="rId8"/>
    <p:sldId id="315" r:id="rId9"/>
    <p:sldId id="316" r:id="rId10"/>
    <p:sldId id="318" r:id="rId11"/>
    <p:sldId id="319" r:id="rId12"/>
    <p:sldId id="320" r:id="rId13"/>
    <p:sldId id="321" r:id="rId14"/>
    <p:sldId id="322" r:id="rId15"/>
    <p:sldId id="276" r:id="rId16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3725" autoAdjust="0"/>
  </p:normalViewPr>
  <p:slideViewPr>
    <p:cSldViewPr snapToGrid="0">
      <p:cViewPr varScale="1">
        <p:scale>
          <a:sx n="119" d="100"/>
          <a:sy n="119" d="100"/>
        </p:scale>
        <p:origin x="96" y="312"/>
      </p:cViewPr>
      <p:guideLst>
        <p:guide orient="horz" pos="17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8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2B440F78-2C9E-4C7F-818C-B40BB19D3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0ED3FB98-80B9-4155-809A-82659D34A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6E5B10C-70D4-4AE0-B4C5-711AF6B366A4}" type="datetime1">
              <a:rPr lang="pl-PL" smtClean="0"/>
              <a:t>04.08.2022</a:t>
            </a:fld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D8DEF847-3492-4888-9C23-150423853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D9E48C54-2332-4748-9C65-6A27E550C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7F75FB2-D12E-4669-8522-D3E2C7E6DC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9918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3AEE5-2AB2-4F3D-BA24-0CCEB3A2A346}" type="datetime1">
              <a:rPr lang="pl-PL" smtClean="0"/>
              <a:pPr/>
              <a:t>04.08.2022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18E0B9-48E4-499D-93B2-B07D00395BAC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914043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5935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5899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D18E0B9-48E4-499D-93B2-B07D00395BAC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4550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3826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9442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5971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55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9422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2556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4134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958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raz — symbol zastępczy 7">
            <a:extLst>
              <a:ext uri="{FF2B5EF4-FFF2-40B4-BE49-F238E27FC236}">
                <a16:creationId xmlns:a16="http://schemas.microsoft.com/office/drawing/2014/main" id="{AD3492AC-2023-4442-AF40-53B11C2EF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45966" y="1008063"/>
            <a:ext cx="5120640" cy="2054388"/>
          </a:xfrm>
        </p:spPr>
        <p:txBody>
          <a:bodyPr rtlCol="0" anchor="b">
            <a:normAutofit/>
          </a:bodyPr>
          <a:lstStyle>
            <a:lvl1pPr algn="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3105163"/>
            <a:ext cx="3167636" cy="64767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ówienie ryn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7" name="Obraz — symbol zastępczy 6">
            <a:extLst>
              <a:ext uri="{FF2B5EF4-FFF2-40B4-BE49-F238E27FC236}">
                <a16:creationId xmlns:a16="http://schemas.microsoft.com/office/drawing/2014/main" id="{C06C6CB5-A7CF-4AA0-8E61-3C46EFA04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24" y="4572000"/>
            <a:ext cx="12188952" cy="2286000"/>
          </a:xfrm>
          <a:solidFill>
            <a:schemeClr val="accent6"/>
          </a:solidFill>
        </p:spPr>
        <p:txBody>
          <a:bodyPr rtlCol="0" anchor="b"/>
          <a:lstStyle>
            <a:lvl1pPr marL="0" indent="0">
              <a:buNone/>
              <a:defRPr/>
            </a:lvl1pPr>
          </a:lstStyle>
          <a:p>
            <a:pPr rtl="0"/>
            <a:r>
              <a:rPr lang="pl-PL" noProof="0"/>
              <a:t>Kliknij, aby dodać obraz</a:t>
            </a:r>
          </a:p>
        </p:txBody>
      </p:sp>
      <p:sp>
        <p:nvSpPr>
          <p:cNvPr id="15" name="Tekst — symbol zastępczy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05" y="1696389"/>
            <a:ext cx="3210331" cy="3647605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91440"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Podtytuł</a:t>
            </a:r>
          </a:p>
        </p:txBody>
      </p:sp>
      <p:sp>
        <p:nvSpPr>
          <p:cNvPr id="17" name="Tekst — symbol zastępczy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16" name="Tekst — symbol zastępczy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16628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Podtytuł</a:t>
            </a:r>
          </a:p>
        </p:txBody>
      </p:sp>
      <p:sp>
        <p:nvSpPr>
          <p:cNvPr id="18" name="Tekst — symbol zastępczy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65548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20" name="Tekst — symbol zastępczy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48764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Podtytuł</a:t>
            </a:r>
          </a:p>
        </p:txBody>
      </p:sp>
      <p:sp>
        <p:nvSpPr>
          <p:cNvPr id="21" name="Tekst — symbol zastępczy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77130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07258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 rynko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 — symbol zastępczy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66593" y="2207455"/>
            <a:ext cx="1351811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noProof="0"/>
              <a:t>1</a:t>
            </a:r>
          </a:p>
        </p:txBody>
      </p:sp>
      <p:sp>
        <p:nvSpPr>
          <p:cNvPr id="22" name="Tekst — symbol zastępczy 3">
            <a:extLst>
              <a:ext uri="{FF2B5EF4-FFF2-40B4-BE49-F238E27FC236}">
                <a16:creationId xmlns:a16="http://schemas.microsoft.com/office/drawing/2014/main" id="{98516B14-EF29-444F-82DA-19F5011C7D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66592" y="3559605"/>
            <a:ext cx="1353313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noProof="0"/>
              <a:t>2</a:t>
            </a:r>
          </a:p>
        </p:txBody>
      </p:sp>
      <p:sp>
        <p:nvSpPr>
          <p:cNvPr id="23" name="Tekst — symbol zastępczy 3">
            <a:extLst>
              <a:ext uri="{FF2B5EF4-FFF2-40B4-BE49-F238E27FC236}">
                <a16:creationId xmlns:a16="http://schemas.microsoft.com/office/drawing/2014/main" id="{BFDD67D8-D69E-405B-825C-A9AF88C1A8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66592" y="4905756"/>
            <a:ext cx="1353314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noProof="0"/>
              <a:t>3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9" name="Obraz — symbol zastępczy 8">
            <a:extLst>
              <a:ext uri="{FF2B5EF4-FFF2-40B4-BE49-F238E27FC236}">
                <a16:creationId xmlns:a16="http://schemas.microsoft.com/office/drawing/2014/main" id="{E3354A33-C884-44F0-A320-DF2EBA500D1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371600" y="2202883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8" name="Obraz — symbol zastępczy 8">
            <a:extLst>
              <a:ext uri="{FF2B5EF4-FFF2-40B4-BE49-F238E27FC236}">
                <a16:creationId xmlns:a16="http://schemas.microsoft.com/office/drawing/2014/main" id="{7AF29B8F-D39A-4F3A-909A-9D298FB7224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71600" y="3555033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1" name="Obraz — symbol zastępczy 8">
            <a:extLst>
              <a:ext uri="{FF2B5EF4-FFF2-40B4-BE49-F238E27FC236}">
                <a16:creationId xmlns:a16="http://schemas.microsoft.com/office/drawing/2014/main" id="{83A1C8AA-5F7D-4C12-9724-97F4B72D8A7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371600" y="4901184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4" name="Tekst — symbol zastępczy 9">
            <a:extLst>
              <a:ext uri="{FF2B5EF4-FFF2-40B4-BE49-F238E27FC236}">
                <a16:creationId xmlns:a16="http://schemas.microsoft.com/office/drawing/2014/main" id="{19BE8230-B656-44E2-9319-E146412504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3048" y="220745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pl-PL" noProof="0"/>
              <a:t>Nagłówek sekcji</a:t>
            </a:r>
          </a:p>
        </p:txBody>
      </p:sp>
      <p:sp>
        <p:nvSpPr>
          <p:cNvPr id="24" name="Tekst — symbol zastępczy 9">
            <a:extLst>
              <a:ext uri="{FF2B5EF4-FFF2-40B4-BE49-F238E27FC236}">
                <a16:creationId xmlns:a16="http://schemas.microsoft.com/office/drawing/2014/main" id="{4ADD189D-5EFF-456A-9AEB-E8DB3452742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813048" y="355960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pl-PL" noProof="0"/>
              <a:t>Nagłówek sekcji</a:t>
            </a:r>
          </a:p>
        </p:txBody>
      </p:sp>
      <p:sp>
        <p:nvSpPr>
          <p:cNvPr id="29" name="Tekst — symbol zastępczy 9">
            <a:extLst>
              <a:ext uri="{FF2B5EF4-FFF2-40B4-BE49-F238E27FC236}">
                <a16:creationId xmlns:a16="http://schemas.microsoft.com/office/drawing/2014/main" id="{53862BA6-E42C-4C58-871B-8705122D668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813048" y="4905756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pl-PL" noProof="0"/>
              <a:t>Nagłówek sekcji</a:t>
            </a:r>
          </a:p>
        </p:txBody>
      </p:sp>
      <p:sp>
        <p:nvSpPr>
          <p:cNvPr id="19" name="Zawartość — symbol zastępczy 3">
            <a:extLst>
              <a:ext uri="{FF2B5EF4-FFF2-40B4-BE49-F238E27FC236}">
                <a16:creationId xmlns:a16="http://schemas.microsoft.com/office/drawing/2014/main" id="{B1F9D630-F36F-43B5-B6A8-62245E084C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470648" y="220745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Opis sekcji</a:t>
            </a:r>
          </a:p>
        </p:txBody>
      </p:sp>
      <p:sp>
        <p:nvSpPr>
          <p:cNvPr id="27" name="Zawartość — symbol zastępczy 3">
            <a:extLst>
              <a:ext uri="{FF2B5EF4-FFF2-40B4-BE49-F238E27FC236}">
                <a16:creationId xmlns:a16="http://schemas.microsoft.com/office/drawing/2014/main" id="{C670C5D6-AD2E-415C-BAFE-A8239C15159E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7470648" y="355960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Opis sekcji</a:t>
            </a:r>
          </a:p>
        </p:txBody>
      </p:sp>
      <p:sp>
        <p:nvSpPr>
          <p:cNvPr id="30" name="Zawartość — symbol zastępczy 3">
            <a:extLst>
              <a:ext uri="{FF2B5EF4-FFF2-40B4-BE49-F238E27FC236}">
                <a16:creationId xmlns:a16="http://schemas.microsoft.com/office/drawing/2014/main" id="{26DDBF97-B5FA-415C-9E0D-A4A556C40805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7470648" y="4905756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Opis sekcji</a:t>
            </a:r>
          </a:p>
        </p:txBody>
      </p:sp>
      <p:sp>
        <p:nvSpPr>
          <p:cNvPr id="17" name="Data — symbol zastępczy 1">
            <a:extLst>
              <a:ext uri="{FF2B5EF4-FFF2-40B4-BE49-F238E27FC236}">
                <a16:creationId xmlns:a16="http://schemas.microsoft.com/office/drawing/2014/main" id="{8408DD66-4FD2-41B2-AD2E-24ADA0398198}"/>
              </a:ext>
            </a:extLst>
          </p:cNvPr>
          <p:cNvSpPr>
            <a:spLocks noGrp="1"/>
          </p:cNvSpPr>
          <p:nvPr>
            <p:ph type="dt" sz="half" idx="43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21540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w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0" name="Tekst — symbol zastępczy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2992" y="2232908"/>
            <a:ext cx="2194560" cy="27432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pl-PL" noProof="0"/>
              <a:t>TYTUŁ ĆWIARTKI</a:t>
            </a:r>
          </a:p>
        </p:txBody>
      </p:sp>
      <p:sp>
        <p:nvSpPr>
          <p:cNvPr id="12" name="Tekst — symbol zastępczy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728" y="3494402"/>
            <a:ext cx="2194560" cy="274320"/>
          </a:xfrm>
        </p:spPr>
        <p:txBody>
          <a:bodyPr rtlCol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pl-PL" noProof="0"/>
              <a:t>TYTUŁ ĆWIARTKI</a:t>
            </a:r>
          </a:p>
        </p:txBody>
      </p:sp>
      <p:sp>
        <p:nvSpPr>
          <p:cNvPr id="13" name="Tekst — symbol zastępczy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10732" y="3494402"/>
            <a:ext cx="2194560" cy="274320"/>
          </a:xfrm>
        </p:spPr>
        <p:txBody>
          <a:bodyPr rtlCol="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pl-PL" noProof="0"/>
              <a:t>TYTUŁ ĆWIARTKI</a:t>
            </a:r>
          </a:p>
        </p:txBody>
      </p:sp>
      <p:sp>
        <p:nvSpPr>
          <p:cNvPr id="11" name="Tekst — symbol zastępczy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2992" y="5287722"/>
            <a:ext cx="2194560" cy="27432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pl-PL" noProof="0"/>
              <a:t>TYTUŁ ĆWIARTKI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37F7357E-EB66-4B24-BD83-CDF02BFE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67923" y="2586939"/>
            <a:ext cx="10677317" cy="2637195"/>
            <a:chOff x="767923" y="2586939"/>
            <a:chExt cx="10677317" cy="2637195"/>
          </a:xfrm>
        </p:grpSpPr>
        <p:sp>
          <p:nvSpPr>
            <p:cNvPr id="26" name="Dowolny kształt: Kształt 25">
              <a:extLst>
                <a:ext uri="{FF2B5EF4-FFF2-40B4-BE49-F238E27FC236}">
                  <a16:creationId xmlns:a16="http://schemas.microsoft.com/office/drawing/2014/main" id="{E5CC96AF-1ECA-45C5-A903-6341850289F9}"/>
                </a:ext>
              </a:extLst>
            </p:cNvPr>
            <p:cNvSpPr/>
            <p:nvPr userDrawn="1"/>
          </p:nvSpPr>
          <p:spPr>
            <a:xfrm>
              <a:off x="6098501" y="2586991"/>
              <a:ext cx="46095" cy="1231565"/>
            </a:xfrm>
            <a:custGeom>
              <a:avLst/>
              <a:gdLst>
                <a:gd name="connsiteX0" fmla="*/ 375 w 46095"/>
                <a:gd name="connsiteY0" fmla="*/ 0 h 1231565"/>
                <a:gd name="connsiteX1" fmla="*/ 46095 w 46095"/>
                <a:gd name="connsiteY1" fmla="*/ 114776 h 1231565"/>
                <a:gd name="connsiteX2" fmla="*/ 46095 w 46095"/>
                <a:gd name="connsiteY2" fmla="*/ 1231565 h 1231565"/>
                <a:gd name="connsiteX3" fmla="*/ 0 w 46095"/>
                <a:gd name="connsiteY3" fmla="*/ 1231565 h 1231565"/>
                <a:gd name="connsiteX4" fmla="*/ 0 w 46095"/>
                <a:gd name="connsiteY4" fmla="*/ 942 h 1231565"/>
                <a:gd name="connsiteX5" fmla="*/ 375 w 46095"/>
                <a:gd name="connsiteY5" fmla="*/ 0 h 123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95" h="1231565">
                  <a:moveTo>
                    <a:pt x="375" y="0"/>
                  </a:moveTo>
                  <a:lnTo>
                    <a:pt x="46095" y="114776"/>
                  </a:lnTo>
                  <a:lnTo>
                    <a:pt x="46095" y="1231565"/>
                  </a:lnTo>
                  <a:lnTo>
                    <a:pt x="0" y="1231565"/>
                  </a:lnTo>
                  <a:lnTo>
                    <a:pt x="0" y="942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 noProof="0"/>
            </a:p>
          </p:txBody>
        </p:sp>
        <p:sp>
          <p:nvSpPr>
            <p:cNvPr id="25" name="Dowolny kształt: Kształt 24">
              <a:extLst>
                <a:ext uri="{FF2B5EF4-FFF2-40B4-BE49-F238E27FC236}">
                  <a16:creationId xmlns:a16="http://schemas.microsoft.com/office/drawing/2014/main" id="{07574821-21A4-483A-9824-B9CB9EC4B770}"/>
                </a:ext>
              </a:extLst>
            </p:cNvPr>
            <p:cNvSpPr/>
            <p:nvPr userDrawn="1"/>
          </p:nvSpPr>
          <p:spPr>
            <a:xfrm>
              <a:off x="6053156" y="3818555"/>
              <a:ext cx="45345" cy="97190"/>
            </a:xfrm>
            <a:custGeom>
              <a:avLst/>
              <a:gdLst>
                <a:gd name="connsiteX0" fmla="*/ 0 w 45345"/>
                <a:gd name="connsiteY0" fmla="*/ 0 h 97190"/>
                <a:gd name="connsiteX1" fmla="*/ 45345 w 45345"/>
                <a:gd name="connsiteY1" fmla="*/ 0 h 97190"/>
                <a:gd name="connsiteX2" fmla="*/ 45345 w 45345"/>
                <a:gd name="connsiteY2" fmla="*/ 97190 h 97190"/>
                <a:gd name="connsiteX3" fmla="*/ 0 w 45345"/>
                <a:gd name="connsiteY3" fmla="*/ 97190 h 97190"/>
                <a:gd name="connsiteX4" fmla="*/ 0 w 45345"/>
                <a:gd name="connsiteY4" fmla="*/ 0 h 9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45" h="97190">
                  <a:moveTo>
                    <a:pt x="0" y="0"/>
                  </a:moveTo>
                  <a:lnTo>
                    <a:pt x="45345" y="0"/>
                  </a:lnTo>
                  <a:lnTo>
                    <a:pt x="45345" y="97190"/>
                  </a:lnTo>
                  <a:lnTo>
                    <a:pt x="0" y="97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 noProof="0"/>
            </a:p>
          </p:txBody>
        </p:sp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id="{F8C191E1-94CD-4DEF-9125-7E667370926A}"/>
                </a:ext>
              </a:extLst>
            </p:cNvPr>
            <p:cNvSpPr/>
            <p:nvPr userDrawn="1"/>
          </p:nvSpPr>
          <p:spPr>
            <a:xfrm>
              <a:off x="6098500" y="2586939"/>
              <a:ext cx="111238" cy="1231616"/>
            </a:xfrm>
            <a:custGeom>
              <a:avLst/>
              <a:gdLst>
                <a:gd name="connsiteX0" fmla="*/ 0 w 111238"/>
                <a:gd name="connsiteY0" fmla="*/ 0 h 1231616"/>
                <a:gd name="connsiteX1" fmla="*/ 111238 w 111238"/>
                <a:gd name="connsiteY1" fmla="*/ 0 h 1231616"/>
                <a:gd name="connsiteX2" fmla="*/ 111238 w 111238"/>
                <a:gd name="connsiteY2" fmla="*/ 1231616 h 1231616"/>
                <a:gd name="connsiteX3" fmla="*/ 46095 w 111238"/>
                <a:gd name="connsiteY3" fmla="*/ 1231616 h 1231616"/>
                <a:gd name="connsiteX4" fmla="*/ 46095 w 111238"/>
                <a:gd name="connsiteY4" fmla="*/ 114827 h 1231616"/>
                <a:gd name="connsiteX5" fmla="*/ 375 w 111238"/>
                <a:gd name="connsiteY5" fmla="*/ 51 h 1231616"/>
                <a:gd name="connsiteX6" fmla="*/ 0 w 111238"/>
                <a:gd name="connsiteY6" fmla="*/ 993 h 1231616"/>
                <a:gd name="connsiteX7" fmla="*/ 0 w 111238"/>
                <a:gd name="connsiteY7" fmla="*/ 0 h 123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238" h="1231616">
                  <a:moveTo>
                    <a:pt x="0" y="0"/>
                  </a:moveTo>
                  <a:lnTo>
                    <a:pt x="111238" y="0"/>
                  </a:lnTo>
                  <a:lnTo>
                    <a:pt x="111238" y="1231616"/>
                  </a:lnTo>
                  <a:lnTo>
                    <a:pt x="46095" y="1231616"/>
                  </a:lnTo>
                  <a:lnTo>
                    <a:pt x="46095" y="114827"/>
                  </a:lnTo>
                  <a:lnTo>
                    <a:pt x="375" y="51"/>
                  </a:lnTo>
                  <a:lnTo>
                    <a:pt x="0" y="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 noProof="0"/>
            </a:p>
          </p:txBody>
        </p:sp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id="{7E6DEF02-ADC5-487F-AA38-28AE410EBEB1}"/>
                </a:ext>
              </a:extLst>
            </p:cNvPr>
            <p:cNvSpPr/>
            <p:nvPr userDrawn="1"/>
          </p:nvSpPr>
          <p:spPr>
            <a:xfrm>
              <a:off x="6053156" y="2587933"/>
              <a:ext cx="36576" cy="126204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 noProof="0"/>
            </a:p>
          </p:txBody>
        </p:sp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id="{7F5BD053-8127-4207-8BB6-88934D1FE4A5}"/>
                </a:ext>
              </a:extLst>
            </p:cNvPr>
            <p:cNvSpPr/>
            <p:nvPr userDrawn="1"/>
          </p:nvSpPr>
          <p:spPr>
            <a:xfrm>
              <a:off x="767923" y="3818556"/>
              <a:ext cx="5349240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 noProof="0"/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06CFD50B-0B31-48EB-8D44-673C8CEC29B7}"/>
                </a:ext>
              </a:extLst>
            </p:cNvPr>
            <p:cNvSpPr/>
            <p:nvPr userDrawn="1"/>
          </p:nvSpPr>
          <p:spPr>
            <a:xfrm>
              <a:off x="6117163" y="3818554"/>
              <a:ext cx="5328077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 noProof="0"/>
            </a:p>
          </p:txBody>
        </p:sp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3C715010-62CF-4E58-992F-47427FCB0C02}"/>
                </a:ext>
              </a:extLst>
            </p:cNvPr>
            <p:cNvSpPr/>
            <p:nvPr userDrawn="1"/>
          </p:nvSpPr>
          <p:spPr>
            <a:xfrm>
              <a:off x="6053155" y="3852534"/>
              <a:ext cx="36576" cy="1371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 noProof="0"/>
            </a:p>
          </p:txBody>
        </p:sp>
      </p:grpSp>
      <p:sp>
        <p:nvSpPr>
          <p:cNvPr id="27" name="Data — symbol zastępczy 1">
            <a:extLst>
              <a:ext uri="{FF2B5EF4-FFF2-40B4-BE49-F238E27FC236}">
                <a16:creationId xmlns:a16="http://schemas.microsoft.com/office/drawing/2014/main" id="{17311117-A0EF-438B-BF68-75DF09D8504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27803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a rozwoj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059924"/>
          </a:xfrm>
        </p:spPr>
        <p:txBody>
          <a:bodyPr bIns="91440" rtlCol="0" anchor="b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3" name="Tekst — symbol zastępczy 2">
            <a:extLst>
              <a:ext uri="{FF2B5EF4-FFF2-40B4-BE49-F238E27FC236}">
                <a16:creationId xmlns:a16="http://schemas.microsoft.com/office/drawing/2014/main" id="{8FDD847D-284F-43B9-91A9-0A2AE4977E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426525"/>
            <a:ext cx="10515600" cy="457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5" name="Tekst — symbol zastępczy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280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17" name="Tekst — symbol zastępczy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9144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16" name="Tekst — symbol zastępczy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5274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18" name="Tekst — symbol zastępczy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26864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20" name="Tekst — symbol zastępczy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53269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21" name="Tekst — symbol zastępczy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56448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915863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wykre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0" name="Tekst — symbol zastępczy 2">
            <a:extLst>
              <a:ext uri="{FF2B5EF4-FFF2-40B4-BE49-F238E27FC236}">
                <a16:creationId xmlns:a16="http://schemas.microsoft.com/office/drawing/2014/main" id="{0DD8E1C1-2F29-4EF8-B7B9-75E2DC5049C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1426525"/>
            <a:ext cx="10515600" cy="457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06438" y="2071688"/>
            <a:ext cx="5029200" cy="45720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6438" y="2641555"/>
            <a:ext cx="5029200" cy="3474720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67475" y="2071688"/>
            <a:ext cx="5029200" cy="45720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67475" y="2641555"/>
            <a:ext cx="5029200" cy="3474720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692630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ś cza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64" name="Tekst — symbol zastępczy 3">
            <a:extLst>
              <a:ext uri="{FF2B5EF4-FFF2-40B4-BE49-F238E27FC236}">
                <a16:creationId xmlns:a16="http://schemas.microsoft.com/office/drawing/2014/main" id="{A8B6EDEE-DE90-436D-BFA9-9709BE86FD0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58568" y="2304288"/>
            <a:ext cx="1554480" cy="561975"/>
          </a:xfrm>
          <a:solidFill>
            <a:schemeClr val="accent3"/>
          </a:solidFill>
          <a:ln>
            <a:noFill/>
          </a:ln>
        </p:spPr>
        <p:txBody>
          <a:bodyPr tIns="36000" rtlCol="0" anchor="ctr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Tytuł elementu</a:t>
            </a:r>
          </a:p>
        </p:txBody>
      </p:sp>
      <p:sp>
        <p:nvSpPr>
          <p:cNvPr id="38" name="Tekst — symbol zastępczy 10">
            <a:extLst>
              <a:ext uri="{FF2B5EF4-FFF2-40B4-BE49-F238E27FC236}">
                <a16:creationId xmlns:a16="http://schemas.microsoft.com/office/drawing/2014/main" id="{5FBFE975-0A80-48E8-AA52-A4674F3B96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Rok</a:t>
            </a:r>
          </a:p>
        </p:txBody>
      </p:sp>
      <p:sp>
        <p:nvSpPr>
          <p:cNvPr id="39" name="Tekst — symbol zastępczy 10">
            <a:extLst>
              <a:ext uri="{FF2B5EF4-FFF2-40B4-BE49-F238E27FC236}">
                <a16:creationId xmlns:a16="http://schemas.microsoft.com/office/drawing/2014/main" id="{8BD9D56F-24FE-4F7D-8E40-A0D0AC7197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40" name="Tekst — symbol zastępczy 10">
            <a:extLst>
              <a:ext uri="{FF2B5EF4-FFF2-40B4-BE49-F238E27FC236}">
                <a16:creationId xmlns:a16="http://schemas.microsoft.com/office/drawing/2014/main" id="{D46B7BD9-7D98-4035-8A5E-463BD7C3BF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41" name="Tekst — symbol zastępczy 10">
            <a:extLst>
              <a:ext uri="{FF2B5EF4-FFF2-40B4-BE49-F238E27FC236}">
                <a16:creationId xmlns:a16="http://schemas.microsoft.com/office/drawing/2014/main" id="{8AA70B58-94EB-4879-8CBB-F170B13437D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42" name="Tekst — symbol zastępczy 10">
            <a:extLst>
              <a:ext uri="{FF2B5EF4-FFF2-40B4-BE49-F238E27FC236}">
                <a16:creationId xmlns:a16="http://schemas.microsoft.com/office/drawing/2014/main" id="{7309DED8-0AF6-493B-A2EC-E3C6524C403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44" name="Tekst — symbol zastępczy 10">
            <a:extLst>
              <a:ext uri="{FF2B5EF4-FFF2-40B4-BE49-F238E27FC236}">
                <a16:creationId xmlns:a16="http://schemas.microsoft.com/office/drawing/2014/main" id="{634511C9-82EE-4918-850A-C11AB497D8C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45" name="Tekst — symbol zastępczy 10">
            <a:extLst>
              <a:ext uri="{FF2B5EF4-FFF2-40B4-BE49-F238E27FC236}">
                <a16:creationId xmlns:a16="http://schemas.microsoft.com/office/drawing/2014/main" id="{9DFB519F-3772-4743-A8B2-EE749BE7907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46" name="Tekst — symbol zastępczy 10">
            <a:extLst>
              <a:ext uri="{FF2B5EF4-FFF2-40B4-BE49-F238E27FC236}">
                <a16:creationId xmlns:a16="http://schemas.microsoft.com/office/drawing/2014/main" id="{FF1ED3A9-45CD-4A8C-94E6-BFD948CC06A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48" name="Tekst — symbol zastępczy 10">
            <a:extLst>
              <a:ext uri="{FF2B5EF4-FFF2-40B4-BE49-F238E27FC236}">
                <a16:creationId xmlns:a16="http://schemas.microsoft.com/office/drawing/2014/main" id="{DF614219-217C-4657-8BF6-1BDE7D2907C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49" name="Tekst — symbol zastępczy 10">
            <a:extLst>
              <a:ext uri="{FF2B5EF4-FFF2-40B4-BE49-F238E27FC236}">
                <a16:creationId xmlns:a16="http://schemas.microsoft.com/office/drawing/2014/main" id="{CF5EB19D-BC9E-40FA-BC6F-DA9B98DA7DC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47" name="Tekst — symbol zastępczy 10">
            <a:extLst>
              <a:ext uri="{FF2B5EF4-FFF2-40B4-BE49-F238E27FC236}">
                <a16:creationId xmlns:a16="http://schemas.microsoft.com/office/drawing/2014/main" id="{1E8B9B06-EF32-482E-A7E7-C1BAFE1A45D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50" name="Tekst — symbol zastępczy 10">
            <a:extLst>
              <a:ext uri="{FF2B5EF4-FFF2-40B4-BE49-F238E27FC236}">
                <a16:creationId xmlns:a16="http://schemas.microsoft.com/office/drawing/2014/main" id="{B243085E-635F-44B9-A90B-BCE5763AD3E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51" name="Tekst — symbol zastępczy 10">
            <a:extLst>
              <a:ext uri="{FF2B5EF4-FFF2-40B4-BE49-F238E27FC236}">
                <a16:creationId xmlns:a16="http://schemas.microsoft.com/office/drawing/2014/main" id="{5E2D6E88-5F8C-4406-9211-D4A50B968BA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43" name="Tekst — symbol zastępczy 10">
            <a:extLst>
              <a:ext uri="{FF2B5EF4-FFF2-40B4-BE49-F238E27FC236}">
                <a16:creationId xmlns:a16="http://schemas.microsoft.com/office/drawing/2014/main" id="{CC994534-ACB6-4B33-A7F8-59ED88636D9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Rok</a:t>
            </a:r>
          </a:p>
        </p:txBody>
      </p:sp>
      <p:sp>
        <p:nvSpPr>
          <p:cNvPr id="52" name="Tekst — symbol zastępczy 10">
            <a:extLst>
              <a:ext uri="{FF2B5EF4-FFF2-40B4-BE49-F238E27FC236}">
                <a16:creationId xmlns:a16="http://schemas.microsoft.com/office/drawing/2014/main" id="{BFBFB5AF-B984-48A4-A2D5-B0F9A7168B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53" name="Tekst — symbol zastępczy 10">
            <a:extLst>
              <a:ext uri="{FF2B5EF4-FFF2-40B4-BE49-F238E27FC236}">
                <a16:creationId xmlns:a16="http://schemas.microsoft.com/office/drawing/2014/main" id="{5920D2EA-A217-4744-834D-D00BD41BD38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54" name="Tekst — symbol zastępczy 10">
            <a:extLst>
              <a:ext uri="{FF2B5EF4-FFF2-40B4-BE49-F238E27FC236}">
                <a16:creationId xmlns:a16="http://schemas.microsoft.com/office/drawing/2014/main" id="{FD2FC71C-590D-4C50-9D20-D98F73D8442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55" name="Tekst — symbol zastępczy 10">
            <a:extLst>
              <a:ext uri="{FF2B5EF4-FFF2-40B4-BE49-F238E27FC236}">
                <a16:creationId xmlns:a16="http://schemas.microsoft.com/office/drawing/2014/main" id="{AD895D25-09BE-492D-944C-8B0E710ADF1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56" name="Tekst — symbol zastępczy 10">
            <a:extLst>
              <a:ext uri="{FF2B5EF4-FFF2-40B4-BE49-F238E27FC236}">
                <a16:creationId xmlns:a16="http://schemas.microsoft.com/office/drawing/2014/main" id="{F6192086-61CF-42A5-905D-851D1EEBC25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57" name="Tekst — symbol zastępczy 10">
            <a:extLst>
              <a:ext uri="{FF2B5EF4-FFF2-40B4-BE49-F238E27FC236}">
                <a16:creationId xmlns:a16="http://schemas.microsoft.com/office/drawing/2014/main" id="{FD1AF556-814F-4B48-B1F0-29450A00904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58" name="Tekst — symbol zastępczy 10">
            <a:extLst>
              <a:ext uri="{FF2B5EF4-FFF2-40B4-BE49-F238E27FC236}">
                <a16:creationId xmlns:a16="http://schemas.microsoft.com/office/drawing/2014/main" id="{EEEE7A48-BA7F-4AD6-948F-8AF34748D37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60" name="Tekst — symbol zastępczy 10">
            <a:extLst>
              <a:ext uri="{FF2B5EF4-FFF2-40B4-BE49-F238E27FC236}">
                <a16:creationId xmlns:a16="http://schemas.microsoft.com/office/drawing/2014/main" id="{1ECC3963-8620-45EA-8E9B-B5ED79CD7A4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61" name="Tekst — symbol zastępczy 10">
            <a:extLst>
              <a:ext uri="{FF2B5EF4-FFF2-40B4-BE49-F238E27FC236}">
                <a16:creationId xmlns:a16="http://schemas.microsoft.com/office/drawing/2014/main" id="{8A5FB4BB-2FEF-496A-8E3A-C4D43AE0498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59" name="Tekst — symbol zastępczy 10">
            <a:extLst>
              <a:ext uri="{FF2B5EF4-FFF2-40B4-BE49-F238E27FC236}">
                <a16:creationId xmlns:a16="http://schemas.microsoft.com/office/drawing/2014/main" id="{A7187E67-FC95-4CA0-9570-815E315916E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62" name="Tekst — symbol zastępczy 10">
            <a:extLst>
              <a:ext uri="{FF2B5EF4-FFF2-40B4-BE49-F238E27FC236}">
                <a16:creationId xmlns:a16="http://schemas.microsoft.com/office/drawing/2014/main" id="{D03EF82F-F37F-48CB-A978-E3BAD66F5C7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63" name="Tekst — symbol zastępczy 10">
            <a:extLst>
              <a:ext uri="{FF2B5EF4-FFF2-40B4-BE49-F238E27FC236}">
                <a16:creationId xmlns:a16="http://schemas.microsoft.com/office/drawing/2014/main" id="{5F250D41-02CE-4633-9E26-F722FCA110B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711E3559-68CA-437E-BD12-A9953AE1E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0445" y="4069080"/>
            <a:ext cx="1033272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ata — symbol zastępczy 1">
            <a:extLst>
              <a:ext uri="{FF2B5EF4-FFF2-40B4-BE49-F238E27FC236}">
                <a16:creationId xmlns:a16="http://schemas.microsoft.com/office/drawing/2014/main" id="{62C0F98D-B2D7-4EDC-ADD0-9B61A901FCEA}"/>
              </a:ext>
            </a:extLst>
          </p:cNvPr>
          <p:cNvSpPr>
            <a:spLocks noGrp="1"/>
          </p:cNvSpPr>
          <p:nvPr>
            <p:ph type="dt" sz="half" idx="6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242866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85925"/>
            <a:ext cx="10515600" cy="4097059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cja zespoł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7" name="Obraz — symbol zastępczy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8402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5359799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10" name="Tekst — symbol zastępczy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5743005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11" name="Obraz — symbol zastępczy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8798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2" name="Tekst — symbol zastępczy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13" name="Tekst — symbol zastępczy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14" name="Obraz — symbol zastępczy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8402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5" name="Tekst — symbol zastępczy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16" name="Tekst — symbol zastępczy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17" name="Obraz — symbol zastępczy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8798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8" name="Tekst — symbol zastępczy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19" name="Tekst — symbol zastępczy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956699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cja zespoł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7" name="Obraz — symbol zastępczy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10" name="Tekst — symbol zastępczy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11" name="Obraz — symbol zastępczy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7537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2" name="Tekst — symbol zastępczy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3323409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13" name="Tekst — symbol zastępczy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3611203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14" name="Obraz — symbol zastępczy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5" name="Tekst — symbol zastępczy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16" name="Tekst — symbol zastępczy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17" name="Obraz — symbol zastępczy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8" name="Tekst — symbol zastępczy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19" name="Tekst — symbol zastępczy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44" name="Obraz — symbol zastępczy 6">
            <a:extLst>
              <a:ext uri="{FF2B5EF4-FFF2-40B4-BE49-F238E27FC236}">
                <a16:creationId xmlns:a16="http://schemas.microsoft.com/office/drawing/2014/main" id="{27688D91-F8AA-4C0A-BF29-90F8FE202DA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325219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5" name="Tekst — symbol zastępczy 8">
            <a:extLst>
              <a:ext uri="{FF2B5EF4-FFF2-40B4-BE49-F238E27FC236}">
                <a16:creationId xmlns:a16="http://schemas.microsoft.com/office/drawing/2014/main" id="{D9AECBF7-0508-4905-9DF6-C0FF9D9ADA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25219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46" name="Tekst — symbol zastępczy 8">
            <a:extLst>
              <a:ext uri="{FF2B5EF4-FFF2-40B4-BE49-F238E27FC236}">
                <a16:creationId xmlns:a16="http://schemas.microsoft.com/office/drawing/2014/main" id="{A7F920A3-CA67-4CD0-A639-1CE803DE26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25219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47" name="Obraz — symbol zastępczy 6">
            <a:extLst>
              <a:ext uri="{FF2B5EF4-FFF2-40B4-BE49-F238E27FC236}">
                <a16:creationId xmlns:a16="http://schemas.microsoft.com/office/drawing/2014/main" id="{463E2C69-9A20-4A90-8F45-4EE6CFD469B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743740" y="413231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8" name="Tekst — symbol zastępczy 8">
            <a:extLst>
              <a:ext uri="{FF2B5EF4-FFF2-40B4-BE49-F238E27FC236}">
                <a16:creationId xmlns:a16="http://schemas.microsoft.com/office/drawing/2014/main" id="{D33409A7-C60B-4AD7-AFDF-23C2F042CE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43740" y="573818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49" name="Tekst — symbol zastępczy 8">
            <a:extLst>
              <a:ext uri="{FF2B5EF4-FFF2-40B4-BE49-F238E27FC236}">
                <a16:creationId xmlns:a16="http://schemas.microsoft.com/office/drawing/2014/main" id="{4870155B-647D-44E9-AE54-24D2BB2404B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43740" y="602597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50" name="Obraz — symbol zastępczy 6">
            <a:extLst>
              <a:ext uri="{FF2B5EF4-FFF2-40B4-BE49-F238E27FC236}">
                <a16:creationId xmlns:a16="http://schemas.microsoft.com/office/drawing/2014/main" id="{3876D40F-6DE8-45F1-B56E-986312109BA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62261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51" name="Tekst — symbol zastępczy 8">
            <a:extLst>
              <a:ext uri="{FF2B5EF4-FFF2-40B4-BE49-F238E27FC236}">
                <a16:creationId xmlns:a16="http://schemas.microsoft.com/office/drawing/2014/main" id="{D0A39ABE-EF7B-477F-A346-C5CDA9F5D6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62261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52" name="Tekst — symbol zastępczy 8">
            <a:extLst>
              <a:ext uri="{FF2B5EF4-FFF2-40B4-BE49-F238E27FC236}">
                <a16:creationId xmlns:a16="http://schemas.microsoft.com/office/drawing/2014/main" id="{7787A6CA-4AF6-46F5-BA39-50F328D9A8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2261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53" name="Obraz — symbol zastępczy 6">
            <a:extLst>
              <a:ext uri="{FF2B5EF4-FFF2-40B4-BE49-F238E27FC236}">
                <a16:creationId xmlns:a16="http://schemas.microsoft.com/office/drawing/2014/main" id="{EC171A7C-639D-47C1-A626-7E4772629B2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580782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54" name="Tekst — symbol zastępczy 8">
            <a:extLst>
              <a:ext uri="{FF2B5EF4-FFF2-40B4-BE49-F238E27FC236}">
                <a16:creationId xmlns:a16="http://schemas.microsoft.com/office/drawing/2014/main" id="{674313BD-D2AD-4F0E-96FE-469C176818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80782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55" name="Tekst — symbol zastępczy 8">
            <a:extLst>
              <a:ext uri="{FF2B5EF4-FFF2-40B4-BE49-F238E27FC236}">
                <a16:creationId xmlns:a16="http://schemas.microsoft.com/office/drawing/2014/main" id="{7141AE4E-36D0-4176-9FCB-E580378893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80782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507401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s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4" name="Zawartość — symbol zastępczy 13">
            <a:extLst>
              <a:ext uri="{FF2B5EF4-FFF2-40B4-BE49-F238E27FC236}">
                <a16:creationId xmlns:a16="http://schemas.microsoft.com/office/drawing/2014/main" id="{01F6AC7C-4EFC-4C76-8784-963130151FD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137509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pl-PL" noProof="0"/>
              <a:t>Dodaj zawartość</a:t>
            </a:r>
          </a:p>
        </p:txBody>
      </p:sp>
      <p:sp>
        <p:nvSpPr>
          <p:cNvPr id="8" name="Tekst — symbol zastępczy 7">
            <a:extLst>
              <a:ext uri="{FF2B5EF4-FFF2-40B4-BE49-F238E27FC236}">
                <a16:creationId xmlns:a16="http://schemas.microsoft.com/office/drawing/2014/main" id="{02AED95B-59A7-4359-BD74-24F920F715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8637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pl-PL" noProof="0"/>
              <a:t>Tytuł sekcji</a:t>
            </a:r>
          </a:p>
        </p:txBody>
      </p:sp>
      <p:sp>
        <p:nvSpPr>
          <p:cNvPr id="9" name="Tekst — symbol zastępczy 7">
            <a:extLst>
              <a:ext uri="{FF2B5EF4-FFF2-40B4-BE49-F238E27FC236}">
                <a16:creationId xmlns:a16="http://schemas.microsoft.com/office/drawing/2014/main" id="{286DAE13-A93D-453A-8164-3F1E97F8F2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4480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pl-PL" noProof="0"/>
              <a:t>Tytuł sekcji</a:t>
            </a:r>
          </a:p>
        </p:txBody>
      </p:sp>
      <p:sp>
        <p:nvSpPr>
          <p:cNvPr id="10" name="Tekst — symbol zastępczy 7">
            <a:extLst>
              <a:ext uri="{FF2B5EF4-FFF2-40B4-BE49-F238E27FC236}">
                <a16:creationId xmlns:a16="http://schemas.microsoft.com/office/drawing/2014/main" id="{1FD2C3F4-5FD0-4B09-A5D5-7365D61084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480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pl-PL" noProof="0"/>
              <a:t>Opis sekcji</a:t>
            </a:r>
          </a:p>
        </p:txBody>
      </p:sp>
      <p:sp>
        <p:nvSpPr>
          <p:cNvPr id="28" name="Zawartość — symbol zastępczy 13">
            <a:extLst>
              <a:ext uri="{FF2B5EF4-FFF2-40B4-BE49-F238E27FC236}">
                <a16:creationId xmlns:a16="http://schemas.microsoft.com/office/drawing/2014/main" id="{7BF6ABBB-7B41-4F0C-8416-9C72862D93C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859487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pl-PL" noProof="0"/>
              <a:t>Dodaj zawartość</a:t>
            </a:r>
          </a:p>
        </p:txBody>
      </p:sp>
      <p:sp>
        <p:nvSpPr>
          <p:cNvPr id="30" name="Tekst — symbol zastępczy 7">
            <a:extLst>
              <a:ext uri="{FF2B5EF4-FFF2-40B4-BE49-F238E27FC236}">
                <a16:creationId xmlns:a16="http://schemas.microsoft.com/office/drawing/2014/main" id="{E1B58033-4461-43F1-8E7C-C6E5988BDE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40615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pl-PL" noProof="0"/>
              <a:t>Tytuł sekcji</a:t>
            </a:r>
          </a:p>
        </p:txBody>
      </p:sp>
      <p:sp>
        <p:nvSpPr>
          <p:cNvPr id="31" name="Tekst — symbol zastępczy 7">
            <a:extLst>
              <a:ext uri="{FF2B5EF4-FFF2-40B4-BE49-F238E27FC236}">
                <a16:creationId xmlns:a16="http://schemas.microsoft.com/office/drawing/2014/main" id="{80CE999C-FC94-4BF1-BBCE-0A3A934097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6458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pl-PL" noProof="0"/>
              <a:t>Tytuł sekcji</a:t>
            </a:r>
          </a:p>
        </p:txBody>
      </p:sp>
      <p:sp>
        <p:nvSpPr>
          <p:cNvPr id="32" name="Tekst — symbol zastępczy 7">
            <a:extLst>
              <a:ext uri="{FF2B5EF4-FFF2-40B4-BE49-F238E27FC236}">
                <a16:creationId xmlns:a16="http://schemas.microsoft.com/office/drawing/2014/main" id="{6AFDE949-FC25-431E-8298-75F5A7B83A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6458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pl-PL" noProof="0"/>
              <a:t>Opis sekcji</a:t>
            </a:r>
          </a:p>
        </p:txBody>
      </p:sp>
      <p:sp>
        <p:nvSpPr>
          <p:cNvPr id="29" name="Zawartość — symbol zastępczy 13">
            <a:extLst>
              <a:ext uri="{FF2B5EF4-FFF2-40B4-BE49-F238E27FC236}">
                <a16:creationId xmlns:a16="http://schemas.microsoft.com/office/drawing/2014/main" id="{426B07AE-648A-4C6E-8FE4-B8C6D4A1B42E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549780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pl-PL" noProof="0"/>
              <a:t>Dodaj zawartość</a:t>
            </a:r>
          </a:p>
        </p:txBody>
      </p:sp>
      <p:sp>
        <p:nvSpPr>
          <p:cNvPr id="34" name="Tekst — symbol zastępczy 7">
            <a:extLst>
              <a:ext uri="{FF2B5EF4-FFF2-40B4-BE49-F238E27FC236}">
                <a16:creationId xmlns:a16="http://schemas.microsoft.com/office/drawing/2014/main" id="{BAB49F71-4118-47B2-B571-8DC9A3E94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0908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pl-PL" noProof="0"/>
              <a:t>Tytuł sekcji</a:t>
            </a:r>
          </a:p>
        </p:txBody>
      </p:sp>
      <p:sp>
        <p:nvSpPr>
          <p:cNvPr id="35" name="Tekst — symbol zastępczy 7">
            <a:extLst>
              <a:ext uri="{FF2B5EF4-FFF2-40B4-BE49-F238E27FC236}">
                <a16:creationId xmlns:a16="http://schemas.microsoft.com/office/drawing/2014/main" id="{E6D674D8-A1E4-4A7E-929B-32FBA30823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0908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pl-PL" noProof="0"/>
              <a:t>Tytuł sekcji</a:t>
            </a:r>
          </a:p>
        </p:txBody>
      </p:sp>
      <p:sp>
        <p:nvSpPr>
          <p:cNvPr id="36" name="Tekst — symbol zastępczy 7">
            <a:extLst>
              <a:ext uri="{FF2B5EF4-FFF2-40B4-BE49-F238E27FC236}">
                <a16:creationId xmlns:a16="http://schemas.microsoft.com/office/drawing/2014/main" id="{18E1E8CE-0AA4-4E2F-8DD0-006946935A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0908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pl-PL" noProof="0"/>
              <a:t>Opis sekcji</a:t>
            </a:r>
          </a:p>
        </p:txBody>
      </p:sp>
      <p:sp>
        <p:nvSpPr>
          <p:cNvPr id="42" name="Zawartość — symbol zastępczy 13">
            <a:extLst>
              <a:ext uri="{FF2B5EF4-FFF2-40B4-BE49-F238E27FC236}">
                <a16:creationId xmlns:a16="http://schemas.microsoft.com/office/drawing/2014/main" id="{0C1E203C-1E7A-4194-97B0-B477E6F37235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264601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pl-PL" noProof="0"/>
              <a:t>Dodaj zawartość</a:t>
            </a:r>
          </a:p>
        </p:txBody>
      </p:sp>
      <p:sp>
        <p:nvSpPr>
          <p:cNvPr id="38" name="Tekst — symbol zastępczy 7">
            <a:extLst>
              <a:ext uri="{FF2B5EF4-FFF2-40B4-BE49-F238E27FC236}">
                <a16:creationId xmlns:a16="http://schemas.microsoft.com/office/drawing/2014/main" id="{C03A45F5-F36F-429B-9C83-90B1DB716F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45729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pl-PL" noProof="0"/>
              <a:t>Tytuł sekcji</a:t>
            </a:r>
          </a:p>
        </p:txBody>
      </p:sp>
      <p:sp>
        <p:nvSpPr>
          <p:cNvPr id="39" name="Tekst — symbol zastępczy 7">
            <a:extLst>
              <a:ext uri="{FF2B5EF4-FFF2-40B4-BE49-F238E27FC236}">
                <a16:creationId xmlns:a16="http://schemas.microsoft.com/office/drawing/2014/main" id="{6A7CD68A-F84C-4F36-A46D-DB7BA329AB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5729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pl-PL" noProof="0"/>
              <a:t>Tytuł sekcji</a:t>
            </a:r>
          </a:p>
        </p:txBody>
      </p:sp>
      <p:sp>
        <p:nvSpPr>
          <p:cNvPr id="40" name="Tekst — symbol zastępczy 7">
            <a:extLst>
              <a:ext uri="{FF2B5EF4-FFF2-40B4-BE49-F238E27FC236}">
                <a16:creationId xmlns:a16="http://schemas.microsoft.com/office/drawing/2014/main" id="{E67019EA-0584-46F5-BDB3-D2B3C717B0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5729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pl-PL" noProof="0"/>
              <a:t>Opis sekcji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38EA36FF-A158-49B3-9C17-39C94920B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8617" y="179270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FF42D5D-9DBF-475A-BC06-666D080D3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0595" y="1800726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A6AEDC3F-C3D2-4184-860D-65645BBD6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0888" y="180072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5C227352-6F71-4914-9AB1-AB4448667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5709" y="182077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42289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 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6C593254-CE4F-4114-A997-06CBC039F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1400" y="365125"/>
            <a:ext cx="7287768" cy="1325563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7" name="Obraz — symbol zastępczy 6">
            <a:extLst>
              <a:ext uri="{FF2B5EF4-FFF2-40B4-BE49-F238E27FC236}">
                <a16:creationId xmlns:a16="http://schemas.microsoft.com/office/drawing/2014/main" id="{5E7DBF41-B4A1-4B29-B32C-DDF5058C12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941230"/>
            <a:ext cx="9144000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id="{E442D9A9-D2E2-42FD-945D-1EF6DC4351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4448" y="4407408"/>
            <a:ext cx="7287768" cy="1371600"/>
          </a:xfrm>
        </p:spPr>
        <p:txBody>
          <a:bodyPr rtlCol="0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539067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sum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8334" y="1062164"/>
            <a:ext cx="5005466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7" name="Obraz — symbol zastępczy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0" name="Tekst — symbol zastępczy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6988" y="2555875"/>
            <a:ext cx="4953000" cy="3159125"/>
          </a:xfrm>
        </p:spPr>
        <p:txBody>
          <a:bodyPr rtlCol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9144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3716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8288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893847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ziękuj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425" y="4689888"/>
            <a:ext cx="5029200" cy="1371600"/>
          </a:xfrm>
        </p:spPr>
        <p:txBody>
          <a:bodyPr rtlCol="0" anchor="ctr" anchorCtr="0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8" name="Obraz — symbol zastępczy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5637276" cy="41148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0" name="Obraz — symbol zastępczy 7">
            <a:extLst>
              <a:ext uri="{FF2B5EF4-FFF2-40B4-BE49-F238E27FC236}">
                <a16:creationId xmlns:a16="http://schemas.microsoft.com/office/drawing/2014/main" id="{6B717642-3C5E-4830-BCBC-E7FAE8B779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90524"/>
            <a:ext cx="5637276" cy="41148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id="{1A83FC01-0C03-4607-B5EA-8C230EA7CA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0759" y="4687863"/>
            <a:ext cx="5029200" cy="1463040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600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2000"/>
              </a:lnSpc>
              <a:buNone/>
              <a:defRPr sz="1600"/>
            </a:lvl4pPr>
            <a:lvl5pPr marL="1828800" indent="0">
              <a:lnSpc>
                <a:spcPts val="2000"/>
              </a:lnSpc>
              <a:buNone/>
              <a:defRPr sz="160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208221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raz — symbol zastępczy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11274552" cy="4171951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99C910F3-1CC6-467F-A64A-2DDFE46320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425" y="4689888"/>
            <a:ext cx="5029200" cy="1371600"/>
          </a:xfrm>
        </p:spPr>
        <p:txBody>
          <a:bodyPr rtlCol="0" anchor="ctr" anchorCtr="0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0" name="Tekst — symbol zastępczy 8">
            <a:extLst>
              <a:ext uri="{FF2B5EF4-FFF2-40B4-BE49-F238E27FC236}">
                <a16:creationId xmlns:a16="http://schemas.microsoft.com/office/drawing/2014/main" id="{5550E3EA-37A2-40C0-A78F-3C0AB0F781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0759" y="4687863"/>
            <a:ext cx="5029200" cy="1463040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ts val="1800"/>
              </a:lnSpc>
              <a:buNone/>
              <a:defRPr sz="1600"/>
            </a:lvl1pPr>
            <a:lvl2pPr marL="457200" indent="0">
              <a:lnSpc>
                <a:spcPts val="1800"/>
              </a:lnSpc>
              <a:buNone/>
              <a:defRPr sz="16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1800"/>
              </a:lnSpc>
              <a:buNone/>
              <a:defRPr sz="1600"/>
            </a:lvl4pPr>
            <a:lvl5pPr marL="1828800" indent="0">
              <a:lnSpc>
                <a:spcPts val="1800"/>
              </a:lnSpc>
              <a:buNone/>
              <a:defRPr sz="160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463244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679929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23A79566-C1F8-443D-A135-C66889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035CF363-F733-460B-9E71-BF70442A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A3B0FA47-58F4-4B95-AD52-4EFE7977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8949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umna zawartośc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 — symbol zastępczy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17" name="Tekst — symbol zastępczy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31" name="Tekst — symbol zastępczy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2182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32" name="Tekst — symbol zastępczy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2557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33" name="Tekst — symbol zastępczy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86164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34" name="Tekst — symbol zastępczy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86913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907086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B813B5FF-9D53-4FD4-B752-22F188FA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49083EC5-999D-4EF5-A22C-FD19C31D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75215B34-3A95-488E-8DAD-34652A5B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925497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DC197C18-82B5-4EB5-9010-63FFB7F5316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925D6D-4906-4DAB-B1BA-9436026FE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Obraz — symbol zastępczy 2">
            <a:extLst>
              <a:ext uri="{FF2B5EF4-FFF2-40B4-BE49-F238E27FC236}">
                <a16:creationId xmlns:a16="http://schemas.microsoft.com/office/drawing/2014/main" id="{C9975A10-62C2-4D29-B192-A142562FE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A3B58235-2C90-48E1-8A68-7413F78398F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B2FCAF9B-D406-4E4F-B804-AF188F65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47E5FF7C-B4CA-48C1-B1A5-2AA329D3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6AAABB43-2086-4CDB-B2A4-E51E7D83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547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8686" y="365125"/>
            <a:ext cx="9986601" cy="132556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8692" y="1912336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73892" y="1874838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3" name="Tekst — symbol zastępczy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8692" y="2388253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4" name="Tekst — symbol zastępczy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3892" y="2337741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9" name="Tekst — symbol zastępczy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18687" y="3608720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0" name="Tekst — symbol zastępczy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3887" y="3571222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1" name="Tekst — symbol zastępczy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18687" y="4084637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2" name="Tekst — symbol zastępczy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83887" y="4034125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endParaRPr lang="pl-PL" noProof="0"/>
          </a:p>
        </p:txBody>
      </p:sp>
      <p:sp>
        <p:nvSpPr>
          <p:cNvPr id="15" name="Obraz — symbol zastępczy 10">
            <a:extLst>
              <a:ext uri="{FF2B5EF4-FFF2-40B4-BE49-F238E27FC236}">
                <a16:creationId xmlns:a16="http://schemas.microsoft.com/office/drawing/2014/main" id="{A12F2D63-1E00-4379-A32F-B52857A502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74271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wiąz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0" y="365125"/>
            <a:ext cx="4602318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00" y="1691640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4" name="Tekst — symbol zastępczy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0" y="2093976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0" name="Tekst — symbol zastępczy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0" y="2962656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2" name="Tekst — symbol zastępczy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58000" y="3310128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3" name="Tekst — symbol zastępczy 4">
            <a:extLst>
              <a:ext uri="{FF2B5EF4-FFF2-40B4-BE49-F238E27FC236}">
                <a16:creationId xmlns:a16="http://schemas.microsoft.com/office/drawing/2014/main" id="{8462AFAF-169F-4E2A-AC00-6E86665954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354" y="3931920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4" name="Tekst — symbol zastępczy 12">
            <a:extLst>
              <a:ext uri="{FF2B5EF4-FFF2-40B4-BE49-F238E27FC236}">
                <a16:creationId xmlns:a16="http://schemas.microsoft.com/office/drawing/2014/main" id="{9FDE6BB6-DE86-4B19-B83F-5B83A89477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70354" y="4270248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5" name="Tekst — symbol zastępczy 4">
            <a:extLst>
              <a:ext uri="{FF2B5EF4-FFF2-40B4-BE49-F238E27FC236}">
                <a16:creationId xmlns:a16="http://schemas.microsoft.com/office/drawing/2014/main" id="{2B544474-29CA-4D8E-AC15-C05ABDF606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70354" y="4855464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6" name="Tekst — symbol zastępczy 12">
            <a:extLst>
              <a:ext uri="{FF2B5EF4-FFF2-40B4-BE49-F238E27FC236}">
                <a16:creationId xmlns:a16="http://schemas.microsoft.com/office/drawing/2014/main" id="{7C778245-11E1-4B65-ADC1-E9D3DE34E5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354" y="5193792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21357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ówienie produk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EB1C922A-9F54-409C-8C2C-90A55B890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00706" y="0"/>
            <a:ext cx="6095999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922" y="365125"/>
            <a:ext cx="5386078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4384" y="1566525"/>
            <a:ext cx="3401568" cy="371246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09922" y="1893053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457506" y="1893053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3" name="Tekst — symbol zastępczy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922" y="2368970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4" name="Tekst — symbol zastępczy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57506" y="2355956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9" name="Tekst — symbol zastępczy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19917" y="3843877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0" name="Tekst — symbol zastępczy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67501" y="3843877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1" name="Tekst — symbol zastępczy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917" y="4319794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2" name="Tekst — symbol zastępczy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67501" y="4306780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847850" cy="365125"/>
          </a:xfrm>
        </p:spPr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18" name="Stopka — symbol zastępczy 7">
            <a:extLst>
              <a:ext uri="{FF2B5EF4-FFF2-40B4-BE49-F238E27FC236}">
                <a16:creationId xmlns:a16="http://schemas.microsoft.com/office/drawing/2014/main" id="{37667359-6B2F-4D7C-932B-CE6A0E91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23" name="Numer slajdu — symbol zastępczy 8">
            <a:extLst>
              <a:ext uri="{FF2B5EF4-FFF2-40B4-BE49-F238E27FC236}">
                <a16:creationId xmlns:a16="http://schemas.microsoft.com/office/drawing/2014/main" id="{C69C9BA9-6130-4098-A0A6-E1A00A3B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89969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blem i podsum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8334" y="1062164"/>
            <a:ext cx="5005466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7" name="Obraz — symbol zastępczy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0" name="Tekst — symbol zastępczy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6988" y="2555875"/>
            <a:ext cx="4953000" cy="3159125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865806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a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raz — symbol zastępczy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1112" y="3513220"/>
            <a:ext cx="8682164" cy="1828799"/>
          </a:xfrm>
          <a:solidFill>
            <a:schemeClr val="accent3">
              <a:alpha val="90000"/>
            </a:schemeClr>
          </a:solidFill>
        </p:spPr>
        <p:txBody>
          <a:bodyPr lIns="1371600" tIns="0" bIns="0" rtlCol="0" anchor="ctr">
            <a:noAutofit/>
          </a:bodyPr>
          <a:lstStyle>
            <a:lvl1pPr algn="ct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99958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l biznes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8" name="Obraz — symbol zastępczy 15">
            <a:extLst>
              <a:ext uri="{FF2B5EF4-FFF2-40B4-BE49-F238E27FC236}">
                <a16:creationId xmlns:a16="http://schemas.microsoft.com/office/drawing/2014/main" id="{43CBE128-6D8D-4605-B225-5A34FFB1F25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910104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l-PL" noProof="0"/>
              <a:t>Kliknij ikonę, aby dodać obraz</a:t>
            </a:r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11096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Punktor 2</a:t>
            </a:r>
          </a:p>
        </p:txBody>
      </p:sp>
      <p:sp>
        <p:nvSpPr>
          <p:cNvPr id="10" name="Tekst — symbol zastępczy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11096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Opis punktu</a:t>
            </a:r>
          </a:p>
        </p:txBody>
      </p:sp>
      <p:sp>
        <p:nvSpPr>
          <p:cNvPr id="19" name="Obraz — symbol zastępczy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51917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l-PL" noProof="0"/>
              <a:t>Kliknij ikonę, aby dodać obraz</a:t>
            </a:r>
          </a:p>
        </p:txBody>
      </p:sp>
      <p:sp>
        <p:nvSpPr>
          <p:cNvPr id="11" name="Tekst — symbol zastępczy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56048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Punktor 3</a:t>
            </a:r>
          </a:p>
        </p:txBody>
      </p:sp>
      <p:sp>
        <p:nvSpPr>
          <p:cNvPr id="12" name="Tekst — symbol zastępczy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56048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Opis punktu</a:t>
            </a:r>
          </a:p>
        </p:txBody>
      </p:sp>
      <p:sp>
        <p:nvSpPr>
          <p:cNvPr id="20" name="Obraz — symbol zastępczy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993730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l-PL" noProof="0"/>
              <a:t>Kliknij ikonę, aby dodać obraz</a:t>
            </a:r>
          </a:p>
        </p:txBody>
      </p:sp>
      <p:sp>
        <p:nvSpPr>
          <p:cNvPr id="13" name="Tekst — symbol zastępczy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1856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Punktor 4</a:t>
            </a:r>
          </a:p>
        </p:txBody>
      </p:sp>
      <p:sp>
        <p:nvSpPr>
          <p:cNvPr id="14" name="Tekst — symbol zastępczy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91856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Opis punktu</a:t>
            </a:r>
          </a:p>
        </p:txBody>
      </p:sp>
      <p:sp>
        <p:nvSpPr>
          <p:cNvPr id="15" name="Data — symbol zastępczy 1">
            <a:extLst>
              <a:ext uri="{FF2B5EF4-FFF2-40B4-BE49-F238E27FC236}">
                <a16:creationId xmlns:a16="http://schemas.microsoft.com/office/drawing/2014/main" id="{6FCC4B1F-E859-43CC-8B33-EE155744227A}"/>
              </a:ext>
            </a:extLst>
          </p:cNvPr>
          <p:cNvSpPr>
            <a:spLocks noGrp="1"/>
          </p:cNvSpPr>
          <p:nvPr>
            <p:ph type="dt" sz="half" idx="45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50068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kuren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2072" y="365125"/>
            <a:ext cx="10193315" cy="132556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62073" y="1853548"/>
            <a:ext cx="4572000" cy="64008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62073" y="2505075"/>
            <a:ext cx="4572000" cy="3200400"/>
          </a:xfrm>
        </p:spPr>
        <p:txBody>
          <a:bodyPr rtlCol="0"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94485" y="1853548"/>
            <a:ext cx="4572000" cy="640080"/>
          </a:xfrm>
          <a:noFill/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94485" y="2505075"/>
            <a:ext cx="4572000" cy="3200400"/>
          </a:xfrm>
        </p:spPr>
        <p:txBody>
          <a:bodyPr rtlCol="0"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582C2B31-DB43-4AEF-AA1E-62866E69E5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75009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84" r:id="rId3"/>
    <p:sldLayoutId id="2147483671" r:id="rId4"/>
    <p:sldLayoutId id="2147483683" r:id="rId5"/>
    <p:sldLayoutId id="2147483667" r:id="rId6"/>
    <p:sldLayoutId id="2147483688" r:id="rId7"/>
    <p:sldLayoutId id="2147483673" r:id="rId8"/>
    <p:sldLayoutId id="2147483672" r:id="rId9"/>
    <p:sldLayoutId id="2147483669" r:id="rId10"/>
    <p:sldLayoutId id="2147483682" r:id="rId11"/>
    <p:sldLayoutId id="2147483663" r:id="rId12"/>
    <p:sldLayoutId id="2147483677" r:id="rId13"/>
    <p:sldLayoutId id="2147483653" r:id="rId14"/>
    <p:sldLayoutId id="2147483678" r:id="rId15"/>
    <p:sldLayoutId id="2147483650" r:id="rId16"/>
    <p:sldLayoutId id="2147483654" r:id="rId17"/>
    <p:sldLayoutId id="2147483681" r:id="rId18"/>
    <p:sldLayoutId id="2147483686" r:id="rId19"/>
    <p:sldLayoutId id="2147483690" r:id="rId20"/>
    <p:sldLayoutId id="2147483676" r:id="rId21"/>
    <p:sldLayoutId id="2147483680" r:id="rId22"/>
    <p:sldLayoutId id="2147483675" r:id="rId23"/>
    <p:sldLayoutId id="2147483652" r:id="rId24"/>
    <p:sldLayoutId id="2147483665" r:id="rId25"/>
    <p:sldLayoutId id="2147483655" r:id="rId26"/>
    <p:sldLayoutId id="2147483656" r:id="rId27"/>
    <p:sldLayoutId id="2147483657" r:id="rId2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— symbol zastępczy 5" descr="Zdjęcie czterech kaktusów w doniczkach">
            <a:extLst>
              <a:ext uri="{FF2B5EF4-FFF2-40B4-BE49-F238E27FC236}">
                <a16:creationId xmlns:a16="http://schemas.microsoft.com/office/drawing/2014/main" id="{BF9CB5A5-086A-4BC4-A3F9-0BFA2C0AEE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724" y="457200"/>
            <a:ext cx="11274552" cy="5943600"/>
          </a:xfr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4947" y="930443"/>
            <a:ext cx="9381659" cy="1002632"/>
          </a:xfrm>
        </p:spPr>
        <p:txBody>
          <a:bodyPr rtlCol="0">
            <a:normAutofit/>
          </a:bodyPr>
          <a:lstStyle/>
          <a:p>
            <a:pPr rtl="0"/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Poradnictwo zawodowe w wielkopolskich urzędach pracy w 2021 roku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69" y="3264568"/>
            <a:ext cx="3387177" cy="2871537"/>
          </a:xfrm>
        </p:spPr>
        <p:txBody>
          <a:bodyPr rtlCol="0">
            <a:normAutofit fontScale="92500" lnSpcReduction="10000"/>
          </a:bodyPr>
          <a:lstStyle/>
          <a:p>
            <a:pPr algn="ctr" rtl="0"/>
            <a:r>
              <a:rPr lang="pl-PL" sz="1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Materiał przygotowany na podstawie raportu:</a:t>
            </a:r>
          </a:p>
          <a:p>
            <a:pPr algn="ctr" rtl="0"/>
            <a:b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„Informacja o realizacji usługi poradnictwo zawodowe </a:t>
            </a:r>
            <a:b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 Publicznych Służbach Zatrudnienia w 2021 roku”</a:t>
            </a:r>
          </a:p>
          <a:p>
            <a:pPr algn="ctr" rtl="0"/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Departament Rynku Pracy Ministerstwo Rodziny i Polityki Społecznej, </a:t>
            </a:r>
          </a:p>
          <a:p>
            <a:pPr algn="ctr" rtl="0"/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Warszawa 2022 rok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E504E866-C25E-286C-BA55-972C8321E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05" y="665747"/>
            <a:ext cx="9946106" cy="526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46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Obraz — symbol zastępczy 10">
            <a:extLst>
              <a:ext uri="{FF2B5EF4-FFF2-40B4-BE49-F238E27FC236}">
                <a16:creationId xmlns:a16="http://schemas.microsoft.com/office/drawing/2014/main" id="{7B8040BD-D630-429D-A8B5-0210D22D5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" b="1237"/>
          <a:stretch/>
        </p:blipFill>
        <p:spPr>
          <a:xfrm>
            <a:off x="1588" y="4572000"/>
            <a:ext cx="12188825" cy="2286000"/>
          </a:xfr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7325"/>
            <a:ext cx="4928937" cy="2161675"/>
          </a:xfrm>
        </p:spPr>
        <p:txBody>
          <a:bodyPr rtlCol="0">
            <a:normAutofit/>
          </a:bodyPr>
          <a:lstStyle/>
          <a:p>
            <a:pPr rtl="0"/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Wpływ pandemii Covid–19 na realizację usług doradczych w wielkopolskich urzędach pracy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A112B089-A8F9-45B1-BE6E-EAC10163F0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2358" y="1605197"/>
            <a:ext cx="4772525" cy="3977456"/>
          </a:xfrm>
        </p:spPr>
        <p:txBody>
          <a:bodyPr rtlCol="0">
            <a:normAutofit/>
          </a:bodyPr>
          <a:lstStyle/>
          <a:p>
            <a:pPr rtl="0"/>
            <a:endParaRPr lang="pl-PL" sz="1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just" rtl="0"/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 2020 roku zmniejszyła się, w stosunku do lat wcześniejszych, liczba realizowanych usług doradczych. Wpłynęły na to nałożone obostrzenia sanitarne, konieczność wdrożenia na większą skalę poradnictwa zawodowego na odległość, </a:t>
            </a:r>
            <a:b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 </a:t>
            </a:r>
            <a:r>
              <a:rPr lang="pl-PL" sz="1800" b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także realizacja Tarczy </a:t>
            </a: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Antykryzysowej.</a:t>
            </a:r>
          </a:p>
          <a:p>
            <a:pPr algn="just" rtl="0"/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 realizacji usług doradczych w 2021 roku, </a:t>
            </a:r>
            <a:b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 stosunku do roku 2020, widoczna jest tendencja zwyżkowa.</a:t>
            </a:r>
          </a:p>
        </p:txBody>
      </p:sp>
    </p:spTree>
    <p:extLst>
      <p:ext uri="{BB962C8B-B14F-4D97-AF65-F5344CB8AC3E}">
        <p14:creationId xmlns:p14="http://schemas.microsoft.com/office/powerpoint/2010/main" val="3868949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az — symbol zastępczy 29" descr="zdjęcie osoby w koszuli w paski trzymającej roślinę w małej doniczce&#10;">
            <a:extLst>
              <a:ext uri="{FF2B5EF4-FFF2-40B4-BE49-F238E27FC236}">
                <a16:creationId xmlns:a16="http://schemas.microsoft.com/office/drawing/2014/main" id="{0A59A12A-37A4-421F-9DA9-D4E61AB738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r="68"/>
          <a:stretch/>
        </p:blipFill>
        <p:spPr>
          <a:xfrm>
            <a:off x="458724" y="1304921"/>
            <a:ext cx="5637276" cy="4114800"/>
          </a:xfrm>
        </p:spPr>
      </p:pic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896293"/>
            <a:ext cx="5029200" cy="5106155"/>
          </a:xfrm>
        </p:spPr>
        <p:txBody>
          <a:bodyPr rtlCol="0"/>
          <a:lstStyle/>
          <a:p>
            <a:pPr algn="ctr" rtl="0">
              <a:lnSpc>
                <a:spcPct val="100000"/>
              </a:lnSpc>
              <a:spcBef>
                <a:spcPts val="0"/>
              </a:spcBef>
            </a:pPr>
            <a:r>
              <a:rPr lang="pl-PL" sz="2800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Zapraszamy do korzystania </a:t>
            </a:r>
            <a:br>
              <a:rPr lang="pl-PL" sz="2800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</a:br>
            <a:r>
              <a:rPr lang="pl-PL" sz="2800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z usług doradczych wielkopolskich urzędów pracy</a:t>
            </a:r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69AB68-AAD3-4F45-941A-BD76631A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>
            <a:normAutofit/>
          </a:bodyPr>
          <a:lstStyle/>
          <a:p>
            <a:pPr rtl="0"/>
            <a:r>
              <a:rPr lang="pl-PL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WIELKOPOLSKIE URZĘDY PRACY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EAA5988A-CD1B-4E4A-9861-EE187D0B6E6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7833" y="4311687"/>
            <a:ext cx="3384884" cy="1624299"/>
          </a:xfrm>
        </p:spPr>
        <p:txBody>
          <a:bodyPr rtlCol="0"/>
          <a:lstStyle/>
          <a:p>
            <a:pPr rtl="0"/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5</a:t>
            </a:r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CENTRÓW INFORMACJI </a:t>
            </a:r>
            <a:b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 PLANOWANIA KARIERY ZAWODOWEJ WOJEWÓDZKIEGO URZEDU PRACY </a:t>
            </a:r>
            <a:b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 POZNANIU</a:t>
            </a:r>
          </a:p>
          <a:p>
            <a:pPr rtl="0"/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31</a:t>
            </a:r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POWIATOWYCH URZĘDÓW PRACY</a:t>
            </a:r>
          </a:p>
        </p:txBody>
      </p:sp>
      <p:pic>
        <p:nvPicPr>
          <p:cNvPr id="17" name="Obraz — symbol zastępczy 16" descr="Szkic grupy">
            <a:extLst>
              <a:ext uri="{FF2B5EF4-FFF2-40B4-BE49-F238E27FC236}">
                <a16:creationId xmlns:a16="http://schemas.microsoft.com/office/drawing/2014/main" id="{76119B79-7A4D-4487-B5F5-8175243D9256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663161" y="1965960"/>
            <a:ext cx="2286000" cy="2286000"/>
          </a:xfrm>
        </p:spPr>
      </p:pic>
      <p:sp>
        <p:nvSpPr>
          <p:cNvPr id="31" name="Tekst — symbol zastępczy 30">
            <a:extLst>
              <a:ext uri="{FF2B5EF4-FFF2-40B4-BE49-F238E27FC236}">
                <a16:creationId xmlns:a16="http://schemas.microsoft.com/office/drawing/2014/main" id="{21C36C88-F184-4C07-A7C9-E06C46A4DFD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427621" y="4311688"/>
            <a:ext cx="2943726" cy="1254924"/>
          </a:xfrm>
        </p:spPr>
        <p:txBody>
          <a:bodyPr rtlCol="0"/>
          <a:lstStyle/>
          <a:p>
            <a:pPr rtl="0"/>
            <a:endParaRPr lang="pl-PL" sz="1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rtl="0"/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ŁĄCZNIE W WUP POZNAŃ i PUP</a:t>
            </a:r>
            <a:b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138</a:t>
            </a:r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DORADCÓW ZAWODOWYCH </a:t>
            </a:r>
            <a:b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endParaRPr lang="pl-PL" sz="1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33" name="Tekst — symbol zastępczy 32">
            <a:extLst>
              <a:ext uri="{FF2B5EF4-FFF2-40B4-BE49-F238E27FC236}">
                <a16:creationId xmlns:a16="http://schemas.microsoft.com/office/drawing/2014/main" id="{550B1CB9-4A50-4420-AB99-79FC4314866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991855" y="4311687"/>
            <a:ext cx="3614687" cy="2252075"/>
          </a:xfrm>
        </p:spPr>
        <p:txBody>
          <a:bodyPr rtlCol="0"/>
          <a:lstStyle/>
          <a:p>
            <a:pPr rtl="0"/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Centra to wyspecjalizowane komórki organizacyjne, działające w ramach wojewódzkich urzędów pracy </a:t>
            </a:r>
            <a:b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 świadczące usługi z zakresu planowania kariery zawodowej, pełniące funkcję instytucji drugiego poziomu interwencji, a także stanowiące wsparcie </a:t>
            </a:r>
            <a:b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metodyczne dla PUP.</a:t>
            </a:r>
          </a:p>
        </p:txBody>
      </p:sp>
      <p:pic>
        <p:nvPicPr>
          <p:cNvPr id="18" name="Obraz — symbol zastępczy 16" descr="Szkic grupy">
            <a:extLst>
              <a:ext uri="{FF2B5EF4-FFF2-40B4-BE49-F238E27FC236}">
                <a16:creationId xmlns:a16="http://schemas.microsoft.com/office/drawing/2014/main" id="{BE2E8E9F-6511-7015-6E6A-13AE9CEBDFFF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16209" y="1965325"/>
            <a:ext cx="2286000" cy="2286000"/>
          </a:xfrm>
        </p:spPr>
      </p:pic>
      <p:pic>
        <p:nvPicPr>
          <p:cNvPr id="20" name="Obraz — symbol zastępczy 16" descr="Szkic grupy">
            <a:extLst>
              <a:ext uri="{FF2B5EF4-FFF2-40B4-BE49-F238E27FC236}">
                <a16:creationId xmlns:a16="http://schemas.microsoft.com/office/drawing/2014/main" id="{1B3CA423-D269-6512-16B7-3F71B7DADDDB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462633" y="1965325"/>
            <a:ext cx="2286000" cy="2286000"/>
          </a:xfrm>
        </p:spPr>
      </p:pic>
    </p:spTree>
    <p:extLst>
      <p:ext uri="{BB962C8B-B14F-4D97-AF65-F5344CB8AC3E}">
        <p14:creationId xmlns:p14="http://schemas.microsoft.com/office/powerpoint/2010/main" val="415979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148" y="365125"/>
            <a:ext cx="7636042" cy="1325563"/>
          </a:xfrm>
        </p:spPr>
        <p:txBody>
          <a:bodyPr rtlCol="0">
            <a:normAutofit/>
          </a:bodyPr>
          <a:lstStyle/>
          <a:p>
            <a:pPr rtl="0"/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Indywidualne poradnictwo zawodowe w wielkopolskich urzędach pracy </a:t>
            </a:r>
          </a:p>
        </p:txBody>
      </p:sp>
      <p:pic>
        <p:nvPicPr>
          <p:cNvPr id="10" name="Obraz — symbol zastępczy 9" descr="zdjęcie trzech sukulentów w białych doniczkach&#10;">
            <a:extLst>
              <a:ext uri="{FF2B5EF4-FFF2-40B4-BE49-F238E27FC236}">
                <a16:creationId xmlns:a16="http://schemas.microsoft.com/office/drawing/2014/main" id="{950F1AD8-D083-461E-A758-E3AA785CE79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5368" y="1359582"/>
            <a:ext cx="9144000" cy="2286000"/>
          </a:xfr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04147" y="3777917"/>
            <a:ext cx="8871285" cy="2943558"/>
          </a:xfrm>
        </p:spPr>
        <p:txBody>
          <a:bodyPr rtlCol="0">
            <a:noAutofit/>
          </a:bodyPr>
          <a:lstStyle/>
          <a:p>
            <a:pPr algn="just" rtl="0"/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 2021 roku mieszkańcy Wielkopolski, podobnie jak w ubiegłych latach, korzystali z indywidualnych porad zawodowych w Centrach Informacji i Planowania Kariery Zawodowej Wojewódzkiego Urzędu Pracy w Poznaniu oraz w powiatowych urzędach pracy. Podczas konsultacji z doradcami zawodowymi mieli okazję poznać swoje predyspozycje </a:t>
            </a:r>
            <a:b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zainteresowania zawodowe, odkryć mocne strony i atuty, zaplanować ścieżkę zawodową, przeanalizować rynek pracy pod kątem własnych preferencji zawodowych, opracować plan poszukiwania satysfakcjonującej pracy i poznać najskuteczniejsze metody znalezienia zatrudnienia. Odbiorcy usług doradczych rozwijali również umiejętności interpersonalne niezbędne na rynku pracy, otrzymywali wsparcie w wyborze szkoły, kierunku studiów, szkolenia czy zmianie zawodu. Przy pomocy doradców tworzyli interesujące dla pracodawcy dokumenty aplikacyjne, przygotowywali się do rozmów kwalifikacyjnych i dowiadywali się jak wejść w świat własnej działalności gospodarczej. </a:t>
            </a:r>
          </a:p>
        </p:txBody>
      </p:sp>
    </p:spTree>
    <p:extLst>
      <p:ext uri="{BB962C8B-B14F-4D97-AF65-F5344CB8AC3E}">
        <p14:creationId xmlns:p14="http://schemas.microsoft.com/office/powerpoint/2010/main" val="1463392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Obraz — symbol zastępczy 10">
            <a:extLst>
              <a:ext uri="{FF2B5EF4-FFF2-40B4-BE49-F238E27FC236}">
                <a16:creationId xmlns:a16="http://schemas.microsoft.com/office/drawing/2014/main" id="{7B8040BD-D630-429D-A8B5-0210D22D5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" b="1237"/>
          <a:stretch/>
        </p:blipFill>
        <p:spPr>
          <a:xfrm>
            <a:off x="1588" y="4572000"/>
            <a:ext cx="12188825" cy="2286000"/>
          </a:xfr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>
            <a:normAutofit/>
          </a:bodyPr>
          <a:lstStyle/>
          <a:p>
            <a:pPr rtl="0"/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Indywidualne porady zawodowe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A112B089-A8F9-45B1-BE6E-EAC10163F0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305" y="1696389"/>
            <a:ext cx="3210331" cy="3647605"/>
          </a:xfrm>
        </p:spPr>
        <p:txBody>
          <a:bodyPr rtlCol="0">
            <a:normAutofit/>
          </a:bodyPr>
          <a:lstStyle/>
          <a:p>
            <a:pPr rtl="0"/>
            <a:endParaRPr lang="pl-PL" sz="1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rtl="0"/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Łącznie w Centrach Informacji </a:t>
            </a:r>
            <a:b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 Planowania Kariery Zawodowej oraz  w powiatowych urzędach pracy z indywidualnych porad skorzystało 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10967</a:t>
            </a: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osób, dla których przeprowadzono 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14492</a:t>
            </a: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konsultacji</a:t>
            </a:r>
          </a:p>
        </p:txBody>
      </p:sp>
      <p:sp>
        <p:nvSpPr>
          <p:cNvPr id="114" name="Tekst — symbol zastępczy 113">
            <a:extLst>
              <a:ext uri="{FF2B5EF4-FFF2-40B4-BE49-F238E27FC236}">
                <a16:creationId xmlns:a16="http://schemas.microsoft.com/office/drawing/2014/main" id="{B51B89C9-6212-44BC-8654-817139EF8D5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16628" y="1696389"/>
            <a:ext cx="3209544" cy="3648456"/>
          </a:xfrm>
        </p:spPr>
        <p:txBody>
          <a:bodyPr rtlCol="0"/>
          <a:lstStyle/>
          <a:p>
            <a:pPr rtl="0"/>
            <a:endParaRPr lang="pl-PL" sz="1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rtl="0"/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Liczba osób, które skorzystały </a:t>
            </a:r>
            <a:b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z porad indywidualnych </a:t>
            </a:r>
            <a:b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 PUP  - 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10695</a:t>
            </a:r>
          </a:p>
          <a:p>
            <a:pPr rtl="0"/>
            <a:endParaRPr lang="pl-PL" sz="1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rtl="0"/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Liczba wizyt - 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13815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D5E1C399-8F48-44F5-9461-3C89866D4CE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48764" y="1696389"/>
            <a:ext cx="3209544" cy="3648456"/>
          </a:xfrm>
        </p:spPr>
        <p:txBody>
          <a:bodyPr rtlCol="0"/>
          <a:lstStyle/>
          <a:p>
            <a:pPr rtl="0"/>
            <a:endParaRPr lang="pl-PL" sz="1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rtl="0"/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Liczba osób, które skorzystały </a:t>
            </a:r>
            <a:b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z porad indywidualnych </a:t>
            </a:r>
            <a:b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 </a:t>
            </a:r>
            <a:r>
              <a:rPr lang="pl-PL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CIiPKZ</a:t>
            </a: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- 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272</a:t>
            </a:r>
          </a:p>
          <a:p>
            <a:pPr rtl="0"/>
            <a:endParaRPr lang="pl-PL" sz="1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rtl="0"/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Liczba wizyt - 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677</a:t>
            </a:r>
          </a:p>
          <a:p>
            <a:pPr rtl="0"/>
            <a:endParaRPr lang="pl-PL" sz="1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6849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Obraz — symbol zastępczy 10">
            <a:extLst>
              <a:ext uri="{FF2B5EF4-FFF2-40B4-BE49-F238E27FC236}">
                <a16:creationId xmlns:a16="http://schemas.microsoft.com/office/drawing/2014/main" id="{7B8040BD-D630-429D-A8B5-0210D22D5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" b="1237"/>
          <a:stretch/>
        </p:blipFill>
        <p:spPr>
          <a:xfrm>
            <a:off x="1588" y="4572000"/>
            <a:ext cx="12188825" cy="2286000"/>
          </a:xfr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28937" cy="2286000"/>
          </a:xfrm>
        </p:spPr>
        <p:txBody>
          <a:bodyPr rtlCol="0">
            <a:normAutofit/>
          </a:bodyPr>
          <a:lstStyle/>
          <a:p>
            <a:pPr rtl="0"/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Osoby bezrobotne uczestniczące </a:t>
            </a:r>
            <a:b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 indywidualnych poradach zawodowych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A112B089-A8F9-45B1-BE6E-EAC10163F0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9032" y="1605197"/>
            <a:ext cx="4515852" cy="3977456"/>
          </a:xfrm>
        </p:spPr>
        <p:txBody>
          <a:bodyPr rtlCol="0">
            <a:normAutofit/>
          </a:bodyPr>
          <a:lstStyle/>
          <a:p>
            <a:pPr rtl="0"/>
            <a:endParaRPr lang="pl-PL" sz="1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rtl="0"/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Łącznie w Centrach Informacji </a:t>
            </a:r>
            <a:b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 Planowania Kariery Zawodowej </a:t>
            </a:r>
            <a:b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oraz  w powiatowych urzędach pracy </a:t>
            </a:r>
            <a:b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z indywidualnych porad skorzystało 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10671 </a:t>
            </a: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osób bezrobotnych, dla których przeprowadzono 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13885</a:t>
            </a: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konsultacji.</a:t>
            </a:r>
          </a:p>
        </p:txBody>
      </p:sp>
    </p:spTree>
    <p:extLst>
      <p:ext uri="{BB962C8B-B14F-4D97-AF65-F5344CB8AC3E}">
        <p14:creationId xmlns:p14="http://schemas.microsoft.com/office/powerpoint/2010/main" val="104556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ytuł 113">
            <a:extLst>
              <a:ext uri="{FF2B5EF4-FFF2-40B4-BE49-F238E27FC236}">
                <a16:creationId xmlns:a16="http://schemas.microsoft.com/office/drawing/2014/main" id="{6995B2A1-4F72-48EE-BA20-8B2BA762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71170"/>
          </a:xfrm>
        </p:spPr>
        <p:txBody>
          <a:bodyPr rtlCol="0">
            <a:normAutofit/>
          </a:bodyPr>
          <a:lstStyle/>
          <a:p>
            <a:pPr rtl="0"/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Badania testowe – diagnostyka predyspozycji osobowościowo - zawodowych</a:t>
            </a:r>
          </a:p>
        </p:txBody>
      </p:sp>
      <p:sp>
        <p:nvSpPr>
          <p:cNvPr id="37" name="Tekst — symbol zastępczy 36">
            <a:extLst>
              <a:ext uri="{FF2B5EF4-FFF2-40B4-BE49-F238E27FC236}">
                <a16:creationId xmlns:a16="http://schemas.microsoft.com/office/drawing/2014/main" id="{DE5575D4-5623-4536-A1FD-88DC9E69B70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466593" y="2207455"/>
            <a:ext cx="1351811" cy="1097280"/>
          </a:xfrm>
        </p:spPr>
        <p:txBody>
          <a:bodyPr rtlCol="0">
            <a:normAutofit/>
          </a:bodyPr>
          <a:lstStyle/>
          <a:p>
            <a:pPr rtl="0"/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Badania testowe </a:t>
            </a:r>
            <a:b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 PUP i </a:t>
            </a:r>
            <a:r>
              <a:rPr lang="pl-PL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CIiPKZ</a:t>
            </a:r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łącznie</a:t>
            </a:r>
          </a:p>
        </p:txBody>
      </p:sp>
      <p:pic>
        <p:nvPicPr>
          <p:cNvPr id="18" name="Obraz — symbol zastępczy 17" descr="zdjęcie sukulentów w białych doniczkach&#10;">
            <a:extLst>
              <a:ext uri="{FF2B5EF4-FFF2-40B4-BE49-F238E27FC236}">
                <a16:creationId xmlns:a16="http://schemas.microsoft.com/office/drawing/2014/main" id="{02723B88-7DAA-44B0-BC66-1F112DBA6E5D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2202883"/>
            <a:ext cx="1106424" cy="1106424"/>
          </a:xfrm>
        </p:spPr>
      </p:pic>
      <p:sp>
        <p:nvSpPr>
          <p:cNvPr id="2" name="Tekst — symbol zastępczy 1">
            <a:extLst>
              <a:ext uri="{FF2B5EF4-FFF2-40B4-BE49-F238E27FC236}">
                <a16:creationId xmlns:a16="http://schemas.microsoft.com/office/drawing/2014/main" id="{777BB92B-9C2F-4032-B64E-458859DF6B4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3048" y="2207455"/>
            <a:ext cx="3657600" cy="1097280"/>
          </a:xfrm>
          <a:ln>
            <a:noFill/>
          </a:ln>
        </p:spPr>
        <p:txBody>
          <a:bodyPr rtlCol="0"/>
          <a:lstStyle/>
          <a:p>
            <a:pPr rtl="0"/>
            <a:r>
              <a:rPr lang="pl-PL" sz="1600" b="1" dirty="0"/>
              <a:t>Liczba osób, które skorzystały </a:t>
            </a:r>
            <a:br>
              <a:rPr lang="pl-PL" sz="1600" b="1" dirty="0"/>
            </a:br>
            <a:r>
              <a:rPr lang="pl-PL" sz="1600" b="1" dirty="0"/>
              <a:t>z badań testowych - </a:t>
            </a:r>
            <a:r>
              <a:rPr lang="pl-PL" sz="2000" b="1" dirty="0"/>
              <a:t>509</a:t>
            </a:r>
          </a:p>
        </p:txBody>
      </p:sp>
      <p:sp>
        <p:nvSpPr>
          <p:cNvPr id="7" name="Zawartość — symbol zastępczy 6">
            <a:extLst>
              <a:ext uri="{FF2B5EF4-FFF2-40B4-BE49-F238E27FC236}">
                <a16:creationId xmlns:a16="http://schemas.microsoft.com/office/drawing/2014/main" id="{4C713243-B120-4978-9267-A70B93886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70648" y="2207455"/>
            <a:ext cx="3657600" cy="1097280"/>
          </a:xfrm>
        </p:spPr>
        <p:txBody>
          <a:bodyPr rtlCol="0">
            <a:normAutofit/>
          </a:bodyPr>
          <a:lstStyle/>
          <a:p>
            <a:pPr rtl="0"/>
            <a:r>
              <a:rPr lang="pl-PL" sz="1600" b="1" noProof="1">
                <a:solidFill>
                  <a:schemeClr val="tx1">
                    <a:lumMod val="95000"/>
                    <a:lumOff val="5000"/>
                  </a:schemeClr>
                </a:solidFill>
              </a:rPr>
              <a:t>Liczba wykonanych testów - </a:t>
            </a:r>
            <a:r>
              <a:rPr lang="pl-PL" sz="2000" b="1" noProof="1">
                <a:solidFill>
                  <a:schemeClr val="tx1">
                    <a:lumMod val="95000"/>
                    <a:lumOff val="5000"/>
                  </a:schemeClr>
                </a:solidFill>
              </a:rPr>
              <a:t>586</a:t>
            </a:r>
          </a:p>
        </p:txBody>
      </p:sp>
      <p:sp>
        <p:nvSpPr>
          <p:cNvPr id="38" name="Tekst — symbol zastępczy 37">
            <a:extLst>
              <a:ext uri="{FF2B5EF4-FFF2-40B4-BE49-F238E27FC236}">
                <a16:creationId xmlns:a16="http://schemas.microsoft.com/office/drawing/2014/main" id="{9AB7232E-DE0F-4109-BB7B-0865DD7888E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466592" y="3559605"/>
            <a:ext cx="1353313" cy="1097280"/>
          </a:xfrm>
        </p:spPr>
        <p:txBody>
          <a:bodyPr rtlCol="0">
            <a:normAutofit/>
          </a:bodyPr>
          <a:lstStyle/>
          <a:p>
            <a:pPr rtl="0"/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Badania testowe </a:t>
            </a:r>
            <a:b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 PUP</a:t>
            </a:r>
          </a:p>
        </p:txBody>
      </p:sp>
      <p:pic>
        <p:nvPicPr>
          <p:cNvPr id="20" name="Obraz — symbol zastępczy 19" descr="zdjęcie różnych sukulentów z góry">
            <a:extLst>
              <a:ext uri="{FF2B5EF4-FFF2-40B4-BE49-F238E27FC236}">
                <a16:creationId xmlns:a16="http://schemas.microsoft.com/office/drawing/2014/main" id="{117F462D-33B3-4F83-A197-62750015DDDF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3555033"/>
            <a:ext cx="1106424" cy="1106424"/>
          </a:xfrm>
        </p:spPr>
      </p:pic>
      <p:sp>
        <p:nvSpPr>
          <p:cNvPr id="11" name="Tekst — symbol zastępczy 10">
            <a:extLst>
              <a:ext uri="{FF2B5EF4-FFF2-40B4-BE49-F238E27FC236}">
                <a16:creationId xmlns:a16="http://schemas.microsoft.com/office/drawing/2014/main" id="{5F193562-19B1-4623-A459-077D94AB031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813048" y="3559605"/>
            <a:ext cx="3657600" cy="1097280"/>
          </a:xfrm>
        </p:spPr>
        <p:txBody>
          <a:bodyPr rtlCol="0"/>
          <a:lstStyle/>
          <a:p>
            <a:pPr rtl="0"/>
            <a:endParaRPr lang="pl-PL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rtl="0"/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Liczba osób, które skorzystały </a:t>
            </a:r>
            <a:b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z badań testowych – 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412</a:t>
            </a:r>
          </a:p>
          <a:p>
            <a:pPr rtl="0"/>
            <a:endParaRPr lang="pl-PL" dirty="0"/>
          </a:p>
        </p:txBody>
      </p:sp>
      <p:sp>
        <p:nvSpPr>
          <p:cNvPr id="12" name="Zawartość — symbol zastępczy 11">
            <a:extLst>
              <a:ext uri="{FF2B5EF4-FFF2-40B4-BE49-F238E27FC236}">
                <a16:creationId xmlns:a16="http://schemas.microsoft.com/office/drawing/2014/main" id="{B04251DE-984F-4F96-B658-96234EEBAA6C}"/>
              </a:ext>
            </a:extLst>
          </p:cNvPr>
          <p:cNvSpPr>
            <a:spLocks noGrp="1"/>
          </p:cNvSpPr>
          <p:nvPr>
            <p:ph sz="half" idx="38"/>
          </p:nvPr>
        </p:nvSpPr>
        <p:spPr>
          <a:xfrm>
            <a:off x="7470648" y="3559605"/>
            <a:ext cx="3657600" cy="1097280"/>
          </a:xfrm>
        </p:spPr>
        <p:txBody>
          <a:bodyPr rtlCol="0">
            <a:normAutofit/>
          </a:bodyPr>
          <a:lstStyle/>
          <a:p>
            <a:pPr rtl="0"/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Liczba wykonanych testów - 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413</a:t>
            </a:r>
          </a:p>
        </p:txBody>
      </p:sp>
      <p:sp>
        <p:nvSpPr>
          <p:cNvPr id="39" name="Tekst — symbol zastępczy 38">
            <a:extLst>
              <a:ext uri="{FF2B5EF4-FFF2-40B4-BE49-F238E27FC236}">
                <a16:creationId xmlns:a16="http://schemas.microsoft.com/office/drawing/2014/main" id="{971325E6-8BA7-4684-9CAF-F9CC24E884D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466592" y="4905756"/>
            <a:ext cx="1353314" cy="1097280"/>
          </a:xfrm>
        </p:spPr>
        <p:txBody>
          <a:bodyPr rtlCol="0">
            <a:normAutofit/>
          </a:bodyPr>
          <a:lstStyle/>
          <a:p>
            <a:pPr rtl="0"/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Badania testowe </a:t>
            </a:r>
            <a:b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 </a:t>
            </a:r>
            <a:r>
              <a:rPr lang="pl-PL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CIiPKZ</a:t>
            </a:r>
            <a:endParaRPr lang="pl-PL" sz="1400" dirty="0"/>
          </a:p>
        </p:txBody>
      </p:sp>
      <p:sp>
        <p:nvSpPr>
          <p:cNvPr id="14" name="Tekst — symbol zastępczy 13">
            <a:extLst>
              <a:ext uri="{FF2B5EF4-FFF2-40B4-BE49-F238E27FC236}">
                <a16:creationId xmlns:a16="http://schemas.microsoft.com/office/drawing/2014/main" id="{180CE0EB-9AF8-4582-8833-ADF066F1F69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813048" y="4905756"/>
            <a:ext cx="3657600" cy="1097280"/>
          </a:xfrm>
        </p:spPr>
        <p:txBody>
          <a:bodyPr rtlCol="0"/>
          <a:lstStyle/>
          <a:p>
            <a:pPr rtl="0"/>
            <a:endParaRPr lang="pl-PL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rtl="0"/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Liczba osób, które skorzystały </a:t>
            </a:r>
            <a:b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z badań testowych – 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97</a:t>
            </a:r>
          </a:p>
          <a:p>
            <a:pPr rtl="0"/>
            <a:endParaRPr lang="pl-PL" dirty="0"/>
          </a:p>
        </p:txBody>
      </p:sp>
      <p:sp>
        <p:nvSpPr>
          <p:cNvPr id="15" name="Zawartość — symbol zastępczy 14">
            <a:extLst>
              <a:ext uri="{FF2B5EF4-FFF2-40B4-BE49-F238E27FC236}">
                <a16:creationId xmlns:a16="http://schemas.microsoft.com/office/drawing/2014/main" id="{E7443081-2C62-412D-A062-499CDB206E47}"/>
              </a:ext>
            </a:extLst>
          </p:cNvPr>
          <p:cNvSpPr>
            <a:spLocks noGrp="1"/>
          </p:cNvSpPr>
          <p:nvPr>
            <p:ph sz="half" idx="41"/>
          </p:nvPr>
        </p:nvSpPr>
        <p:spPr>
          <a:xfrm>
            <a:off x="7470648" y="4905756"/>
            <a:ext cx="3657600" cy="1097280"/>
          </a:xfrm>
        </p:spPr>
        <p:txBody>
          <a:bodyPr rtlCol="0">
            <a:normAutofit/>
          </a:bodyPr>
          <a:lstStyle/>
          <a:p>
            <a:pPr rtl="0"/>
            <a:r>
              <a:rPr lang="pl-PL" sz="1600" b="1" noProof="1">
                <a:solidFill>
                  <a:schemeClr val="tx1">
                    <a:lumMod val="95000"/>
                    <a:lumOff val="5000"/>
                  </a:schemeClr>
                </a:solidFill>
              </a:rPr>
              <a:t>Liczba wykonanych testów - </a:t>
            </a:r>
            <a:r>
              <a:rPr lang="pl-PL" sz="2000" b="1" noProof="1">
                <a:solidFill>
                  <a:schemeClr val="tx1">
                    <a:lumMod val="95000"/>
                    <a:lumOff val="5000"/>
                  </a:schemeClr>
                </a:solidFill>
              </a:rPr>
              <a:t>173</a:t>
            </a:r>
            <a:endParaRPr lang="pl-PL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AD071DA6-FF31-6C02-6A3D-597DA41B11EC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5"/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55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Obraz — symbol zastępczy 10">
            <a:extLst>
              <a:ext uri="{FF2B5EF4-FFF2-40B4-BE49-F238E27FC236}">
                <a16:creationId xmlns:a16="http://schemas.microsoft.com/office/drawing/2014/main" id="{7B8040BD-D630-429D-A8B5-0210D22D5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" b="1237"/>
          <a:stretch/>
        </p:blipFill>
        <p:spPr>
          <a:xfrm>
            <a:off x="1588" y="4572000"/>
            <a:ext cx="12188825" cy="2286000"/>
          </a:xfr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01" y="365125"/>
            <a:ext cx="11398313" cy="1325563"/>
          </a:xfrm>
        </p:spPr>
        <p:txBody>
          <a:bodyPr rtlCol="0">
            <a:normAutofit/>
          </a:bodyPr>
          <a:lstStyle/>
          <a:p>
            <a:pPr rtl="0"/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Indywidualne informacje zawodowe dotyczące rynku pracy, </a:t>
            </a:r>
            <a:b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poszukiwania zatrudnienia i zdobywania </a:t>
            </a:r>
            <a:r>
              <a:rPr lang="pl-PL" sz="2000" b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nowych kwalifikacji</a:t>
            </a:r>
            <a:endParaRPr lang="pl-PL" sz="2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A112B089-A8F9-45B1-BE6E-EAC10163F0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305" y="1696389"/>
            <a:ext cx="3210331" cy="3647605"/>
          </a:xfrm>
        </p:spPr>
        <p:txBody>
          <a:bodyPr rtlCol="0">
            <a:normAutofit/>
          </a:bodyPr>
          <a:lstStyle/>
          <a:p>
            <a:pPr rtl="0"/>
            <a:endParaRPr lang="pl-PL" sz="1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rtl="0"/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Łącznie w Centrach Informacji </a:t>
            </a:r>
            <a:b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 Planowania Kariery Zawodowej oraz  w powiatowych urzędach pracy udzielono 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25591  </a:t>
            </a: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indywidualnych informacji zawodowych</a:t>
            </a:r>
          </a:p>
        </p:txBody>
      </p:sp>
      <p:sp>
        <p:nvSpPr>
          <p:cNvPr id="114" name="Tekst — symbol zastępczy 113">
            <a:extLst>
              <a:ext uri="{FF2B5EF4-FFF2-40B4-BE49-F238E27FC236}">
                <a16:creationId xmlns:a16="http://schemas.microsoft.com/office/drawing/2014/main" id="{B51B89C9-6212-44BC-8654-817139EF8D5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16628" y="1696389"/>
            <a:ext cx="3209544" cy="3648456"/>
          </a:xfrm>
        </p:spPr>
        <p:txBody>
          <a:bodyPr rtlCol="0"/>
          <a:lstStyle/>
          <a:p>
            <a:pPr rtl="0"/>
            <a:endParaRPr lang="pl-PL" sz="1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rtl="0"/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 Centrach Informacji </a:t>
            </a:r>
            <a:b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 Planowania Kariery Zawodowej udzielono 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4255 </a:t>
            </a: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indywidualnych informacji zawodowych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D5E1C399-8F48-44F5-9461-3C89866D4CE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48764" y="1696389"/>
            <a:ext cx="3209544" cy="3648456"/>
          </a:xfrm>
        </p:spPr>
        <p:txBody>
          <a:bodyPr rtlCol="0"/>
          <a:lstStyle/>
          <a:p>
            <a:pPr rtl="0"/>
            <a:endParaRPr lang="pl-PL" sz="1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rtl="0"/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 powiatowych urzędach pracy udzielono 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21336</a:t>
            </a: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indywidualnych informacji zawodowych</a:t>
            </a:r>
          </a:p>
          <a:p>
            <a:pPr rtl="0"/>
            <a:endParaRPr lang="pl-PL" sz="1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0253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148" y="365125"/>
            <a:ext cx="7636042" cy="1325563"/>
          </a:xfrm>
        </p:spPr>
        <p:txBody>
          <a:bodyPr rtlCol="0">
            <a:normAutofit/>
          </a:bodyPr>
          <a:lstStyle/>
          <a:p>
            <a:pPr rtl="0"/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Grupowe poradnictwo zawodowe w wielkopolskich urzędach pracy </a:t>
            </a:r>
          </a:p>
        </p:txBody>
      </p:sp>
      <p:pic>
        <p:nvPicPr>
          <p:cNvPr id="10" name="Obraz — symbol zastępczy 9" descr="zdjęcie trzech sukulentów w białych doniczkach&#10;">
            <a:extLst>
              <a:ext uri="{FF2B5EF4-FFF2-40B4-BE49-F238E27FC236}">
                <a16:creationId xmlns:a16="http://schemas.microsoft.com/office/drawing/2014/main" id="{950F1AD8-D083-461E-A758-E3AA785CE79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5368" y="1359582"/>
            <a:ext cx="9144000" cy="2286000"/>
          </a:xfr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04148" y="3766242"/>
            <a:ext cx="8773999" cy="2955233"/>
          </a:xfrm>
        </p:spPr>
        <p:txBody>
          <a:bodyPr rtlCol="0">
            <a:noAutofit/>
          </a:bodyPr>
          <a:lstStyle/>
          <a:p>
            <a:pPr algn="just" rtl="0"/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 2021 roku mieszkańcy Wielkopolski, podobnie jak w ubiegłych latach, korzystali z grupowych porad zawodowych </a:t>
            </a:r>
            <a:b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 formule warsztatowej  i zajęć o charakterze informacyjnym w Centrach Informacji i Planowania Kariery Zawodowej Wojewódzkiego Urzędu Pracy w Poznaniu oraz w powiatowych urzędach pracy. </a:t>
            </a:r>
          </a:p>
          <a:p>
            <a:pPr algn="just" rtl="0"/>
            <a:endParaRPr lang="pl-PL" sz="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rtl="0"/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Spotkania grupowe skierowane są do osób, które chcą zdobyć wiedzę i umiejętności w zakresie niezbędnym do satysfakcjonującego funkcjonowania na rynku pracy i w obszarach pozazawodowych. </a:t>
            </a:r>
          </a:p>
          <a:p>
            <a:pPr algn="just" rtl="0"/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Łącznie w 2021 roku z 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219</a:t>
            </a:r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zajęć grupowych w wielkopolskich urzędach pracy skorzystało 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1645 </a:t>
            </a:r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osób.</a:t>
            </a:r>
          </a:p>
          <a:p>
            <a:pPr algn="just" rtl="0"/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Realizacja zajęć grupowych w 2021 roku</a:t>
            </a:r>
            <a:r>
              <a:rPr lang="pl-PL" sz="1400" b="1">
                <a:solidFill>
                  <a:schemeClr val="tx1">
                    <a:lumMod val="95000"/>
                    <a:lumOff val="5000"/>
                  </a:schemeClr>
                </a:solidFill>
              </a:rPr>
              <a:t>, dostosowana </a:t>
            </a:r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była do ograniczeń sanitarnych obowiązujących w związku z pandemią (mniejsza liczba spotkań, część zajęć online).</a:t>
            </a:r>
          </a:p>
          <a:p>
            <a:pPr algn="just" rtl="0"/>
            <a:endParaRPr lang="pl-PL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rtl="0"/>
            <a:endParaRPr lang="pl-PL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rtl="0"/>
            <a:endParaRPr lang="pl-PL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01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Obraz — symbol zastępczy 10">
            <a:extLst>
              <a:ext uri="{FF2B5EF4-FFF2-40B4-BE49-F238E27FC236}">
                <a16:creationId xmlns:a16="http://schemas.microsoft.com/office/drawing/2014/main" id="{7B8040BD-D630-429D-A8B5-0210D22D5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" b="1237"/>
          <a:stretch/>
        </p:blipFill>
        <p:spPr>
          <a:xfrm>
            <a:off x="1588" y="4572000"/>
            <a:ext cx="12188825" cy="2286000"/>
          </a:xfr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01" y="365125"/>
            <a:ext cx="11398313" cy="1325563"/>
          </a:xfrm>
        </p:spPr>
        <p:txBody>
          <a:bodyPr rtlCol="0">
            <a:normAutofit/>
          </a:bodyPr>
          <a:lstStyle/>
          <a:p>
            <a:pPr rtl="0"/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Zajęcia grupowe dla osób powyżej 18 roku życia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A112B089-A8F9-45B1-BE6E-EAC10163F0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9712" y="1696389"/>
            <a:ext cx="2589950" cy="3647605"/>
          </a:xfrm>
        </p:spPr>
        <p:txBody>
          <a:bodyPr rtlCol="0">
            <a:normAutofit/>
          </a:bodyPr>
          <a:lstStyle/>
          <a:p>
            <a:pPr rtl="0"/>
            <a:endParaRPr lang="pl-PL" sz="1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rtl="0"/>
            <a:r>
              <a:rPr lang="pl-PL" sz="1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Zajęcia informacyjne w PUP</a:t>
            </a:r>
          </a:p>
          <a:p>
            <a:pPr rtl="0"/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Liczba grup – 154</a:t>
            </a:r>
          </a:p>
          <a:p>
            <a:pPr rtl="0"/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Liczba uczestników - 1132</a:t>
            </a:r>
          </a:p>
        </p:txBody>
      </p:sp>
      <p:sp>
        <p:nvSpPr>
          <p:cNvPr id="114" name="Tekst — symbol zastępczy 113">
            <a:extLst>
              <a:ext uri="{FF2B5EF4-FFF2-40B4-BE49-F238E27FC236}">
                <a16:creationId xmlns:a16="http://schemas.microsoft.com/office/drawing/2014/main" id="{B51B89C9-6212-44BC-8654-817139EF8D5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55937" y="1696389"/>
            <a:ext cx="2710543" cy="3648456"/>
          </a:xfrm>
        </p:spPr>
        <p:txBody>
          <a:bodyPr rtlCol="0"/>
          <a:lstStyle/>
          <a:p>
            <a:pPr rtl="0"/>
            <a:endParaRPr lang="pl-PL" sz="1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rtl="0"/>
            <a:r>
              <a:rPr lang="pl-PL" sz="1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Zajęcia informacyjne w </a:t>
            </a:r>
            <a:r>
              <a:rPr lang="pl-PL" sz="16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CIiPKZ</a:t>
            </a:r>
            <a:endParaRPr lang="pl-PL" sz="1600" b="1" u="sng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rtl="0"/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Liczba grup – 12</a:t>
            </a:r>
          </a:p>
          <a:p>
            <a:pPr rtl="0"/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Liczba uczestników - 205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D5E1C399-8F48-44F5-9461-3C89866D4CE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153052" y="1696389"/>
            <a:ext cx="2621711" cy="3648456"/>
          </a:xfrm>
        </p:spPr>
        <p:txBody>
          <a:bodyPr rtlCol="0"/>
          <a:lstStyle/>
          <a:p>
            <a:pPr rtl="0"/>
            <a:endParaRPr lang="pl-PL" sz="1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rtl="0"/>
            <a:r>
              <a:rPr lang="pl-PL" sz="1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Porady grupowe w </a:t>
            </a:r>
            <a:r>
              <a:rPr lang="pl-PL" sz="16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CIiPKZ</a:t>
            </a:r>
            <a:endParaRPr lang="pl-PL" sz="1600" b="1" u="sng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rtl="0"/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Liczba grup – 10</a:t>
            </a:r>
          </a:p>
          <a:p>
            <a:pPr rtl="0"/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Liczba uczestników - 101</a:t>
            </a:r>
          </a:p>
          <a:p>
            <a:pPr rtl="0"/>
            <a:endParaRPr lang="pl-PL" sz="1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7" name="Tekst — symbol zastępczy 3">
            <a:extLst>
              <a:ext uri="{FF2B5EF4-FFF2-40B4-BE49-F238E27FC236}">
                <a16:creationId xmlns:a16="http://schemas.microsoft.com/office/drawing/2014/main" id="{A5DF198F-0BF7-9B6E-AA88-1B5DFC2AA420}"/>
              </a:ext>
            </a:extLst>
          </p:cNvPr>
          <p:cNvSpPr txBox="1">
            <a:spLocks/>
          </p:cNvSpPr>
          <p:nvPr/>
        </p:nvSpPr>
        <p:spPr>
          <a:xfrm>
            <a:off x="3212528" y="1703091"/>
            <a:ext cx="2710543" cy="36484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lIns="91440" tIns="45720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solidFill>
                  <a:schemeClr val="accent4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rtl="0"/>
            <a:r>
              <a:rPr lang="pl-PL" sz="1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Porady grupowe w PUP</a:t>
            </a:r>
          </a:p>
          <a:p>
            <a:pPr rtl="0"/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Liczba grup – 43</a:t>
            </a:r>
          </a:p>
          <a:p>
            <a:pPr rtl="0"/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Liczba uczestników - 207</a:t>
            </a:r>
          </a:p>
        </p:txBody>
      </p:sp>
    </p:spTree>
    <p:extLst>
      <p:ext uri="{BB962C8B-B14F-4D97-AF65-F5344CB8AC3E}">
        <p14:creationId xmlns:p14="http://schemas.microsoft.com/office/powerpoint/2010/main" val="295602666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Custom 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Custom 116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7600_TF66722518_Win32" id="{8247CCA3-106F-48F3-BAE5-EB0965C8C6CC}" vid="{5BA01ACD-285A-4F85-8840-FE3FC9864E03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F12D6A-2BE8-4847-A724-6F141C79A2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E6AE0A-D4B0-4A5B-9359-3C20E0AE6F6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E0C88140-B977-44ED-8877-83D5BCE7639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Jasna prezentacja sprzedażowa</Template>
  <TotalTime>289</TotalTime>
  <Words>758</Words>
  <Application>Microsoft Office PowerPoint</Application>
  <PresentationFormat>Panoramiczny</PresentationFormat>
  <Paragraphs>86</Paragraphs>
  <Slides>12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Calibri</vt:lpstr>
      <vt:lpstr>Source Sans Pro Light</vt:lpstr>
      <vt:lpstr>Times New Roman</vt:lpstr>
      <vt:lpstr>Motyw pakietu Office</vt:lpstr>
      <vt:lpstr>Poradnictwo zawodowe w wielkopolskich urzędach pracy w 2021 roku</vt:lpstr>
      <vt:lpstr>WIELKOPOLSKIE URZĘDY PRACY</vt:lpstr>
      <vt:lpstr>Indywidualne poradnictwo zawodowe w wielkopolskich urzędach pracy </vt:lpstr>
      <vt:lpstr>Indywidualne porady zawodowe</vt:lpstr>
      <vt:lpstr>Osoby bezrobotne uczestniczące  w indywidualnych poradach zawodowych</vt:lpstr>
      <vt:lpstr>Badania testowe – diagnostyka predyspozycji osobowościowo - zawodowych</vt:lpstr>
      <vt:lpstr>Indywidualne informacje zawodowe dotyczące rynku pracy,  poszukiwania zatrudnienia i zdobywania nowych kwalifikacji</vt:lpstr>
      <vt:lpstr>Grupowe poradnictwo zawodowe w wielkopolskich urzędach pracy </vt:lpstr>
      <vt:lpstr>Zajęcia grupowe dla osób powyżej 18 roku życia</vt:lpstr>
      <vt:lpstr>Prezentacja programu PowerPoint</vt:lpstr>
      <vt:lpstr>Wpływ pandemii Covid–19 na realizację usług doradczych w wielkopolskich urzędach pracy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</dc:title>
  <dc:creator>Olga Kaczmarek</dc:creator>
  <cp:lastModifiedBy>Olga Kaczmarek </cp:lastModifiedBy>
  <cp:revision>80</cp:revision>
  <dcterms:created xsi:type="dcterms:W3CDTF">2022-08-03T09:25:52Z</dcterms:created>
  <dcterms:modified xsi:type="dcterms:W3CDTF">2022-08-04T08:33:43Z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